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57" r:id="rId3"/>
    <p:sldId id="259" r:id="rId4"/>
    <p:sldId id="261" r:id="rId5"/>
    <p:sldId id="274" r:id="rId6"/>
    <p:sldId id="275" r:id="rId7"/>
    <p:sldId id="276" r:id="rId8"/>
    <p:sldId id="277" r:id="rId9"/>
    <p:sldId id="278" r:id="rId10"/>
    <p:sldId id="279" r:id="rId11"/>
    <p:sldId id="280" r:id="rId12"/>
    <p:sldId id="281" r:id="rId13"/>
    <p:sldId id="283" r:id="rId14"/>
    <p:sldId id="282" r:id="rId15"/>
    <p:sldId id="284" r:id="rId16"/>
    <p:sldId id="258" r:id="rId17"/>
    <p:sldId id="260" r:id="rId18"/>
    <p:sldId id="273" r:id="rId19"/>
    <p:sldId id="262" r:id="rId20"/>
    <p:sldId id="263" r:id="rId21"/>
    <p:sldId id="272" r:id="rId22"/>
    <p:sldId id="268" r:id="rId23"/>
    <p:sldId id="264" r:id="rId24"/>
    <p:sldId id="266" r:id="rId25"/>
    <p:sldId id="265" r:id="rId26"/>
    <p:sldId id="270" r:id="rId27"/>
    <p:sldId id="271" r:id="rId28"/>
    <p:sldId id="269" r:id="rId29"/>
    <p:sldId id="285" r:id="rId3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urlz MT" pitchFamily="82" charset="0"/>
        <a:ea typeface="+mn-ea"/>
        <a:cs typeface="+mn-cs"/>
      </a:defRPr>
    </a:lvl1pPr>
    <a:lvl2pPr marL="457200" algn="l" rtl="0" fontAlgn="base">
      <a:spcBef>
        <a:spcPct val="0"/>
      </a:spcBef>
      <a:spcAft>
        <a:spcPct val="0"/>
      </a:spcAft>
      <a:defRPr kern="1200">
        <a:solidFill>
          <a:schemeClr val="tx1"/>
        </a:solidFill>
        <a:latin typeface="Curlz MT" pitchFamily="82" charset="0"/>
        <a:ea typeface="+mn-ea"/>
        <a:cs typeface="+mn-cs"/>
      </a:defRPr>
    </a:lvl2pPr>
    <a:lvl3pPr marL="914400" algn="l" rtl="0" fontAlgn="base">
      <a:spcBef>
        <a:spcPct val="0"/>
      </a:spcBef>
      <a:spcAft>
        <a:spcPct val="0"/>
      </a:spcAft>
      <a:defRPr kern="1200">
        <a:solidFill>
          <a:schemeClr val="tx1"/>
        </a:solidFill>
        <a:latin typeface="Curlz MT" pitchFamily="82" charset="0"/>
        <a:ea typeface="+mn-ea"/>
        <a:cs typeface="+mn-cs"/>
      </a:defRPr>
    </a:lvl3pPr>
    <a:lvl4pPr marL="1371600" algn="l" rtl="0" fontAlgn="base">
      <a:spcBef>
        <a:spcPct val="0"/>
      </a:spcBef>
      <a:spcAft>
        <a:spcPct val="0"/>
      </a:spcAft>
      <a:defRPr kern="1200">
        <a:solidFill>
          <a:schemeClr val="tx1"/>
        </a:solidFill>
        <a:latin typeface="Curlz MT" pitchFamily="82" charset="0"/>
        <a:ea typeface="+mn-ea"/>
        <a:cs typeface="+mn-cs"/>
      </a:defRPr>
    </a:lvl4pPr>
    <a:lvl5pPr marL="1828800" algn="l" rtl="0" fontAlgn="base">
      <a:spcBef>
        <a:spcPct val="0"/>
      </a:spcBef>
      <a:spcAft>
        <a:spcPct val="0"/>
      </a:spcAft>
      <a:defRPr kern="1200">
        <a:solidFill>
          <a:schemeClr val="tx1"/>
        </a:solidFill>
        <a:latin typeface="Curlz MT" pitchFamily="82" charset="0"/>
        <a:ea typeface="+mn-ea"/>
        <a:cs typeface="+mn-cs"/>
      </a:defRPr>
    </a:lvl5pPr>
    <a:lvl6pPr marL="2286000" algn="l" defTabSz="914400" rtl="0" eaLnBrk="1" latinLnBrk="0" hangingPunct="1">
      <a:defRPr kern="1200">
        <a:solidFill>
          <a:schemeClr val="tx1"/>
        </a:solidFill>
        <a:latin typeface="Curlz MT" pitchFamily="82" charset="0"/>
        <a:ea typeface="+mn-ea"/>
        <a:cs typeface="+mn-cs"/>
      </a:defRPr>
    </a:lvl6pPr>
    <a:lvl7pPr marL="2743200" algn="l" defTabSz="914400" rtl="0" eaLnBrk="1" latinLnBrk="0" hangingPunct="1">
      <a:defRPr kern="1200">
        <a:solidFill>
          <a:schemeClr val="tx1"/>
        </a:solidFill>
        <a:latin typeface="Curlz MT" pitchFamily="82" charset="0"/>
        <a:ea typeface="+mn-ea"/>
        <a:cs typeface="+mn-cs"/>
      </a:defRPr>
    </a:lvl7pPr>
    <a:lvl8pPr marL="3200400" algn="l" defTabSz="914400" rtl="0" eaLnBrk="1" latinLnBrk="0" hangingPunct="1">
      <a:defRPr kern="1200">
        <a:solidFill>
          <a:schemeClr val="tx1"/>
        </a:solidFill>
        <a:latin typeface="Curlz MT" pitchFamily="82" charset="0"/>
        <a:ea typeface="+mn-ea"/>
        <a:cs typeface="+mn-cs"/>
      </a:defRPr>
    </a:lvl8pPr>
    <a:lvl9pPr marL="3657600" algn="l" defTabSz="914400" rtl="0" eaLnBrk="1" latinLnBrk="0" hangingPunct="1">
      <a:defRPr kern="1200">
        <a:solidFill>
          <a:schemeClr val="tx1"/>
        </a:solidFill>
        <a:latin typeface="Curlz MT" pitchFamily="82"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migl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CC"/>
    <a:srgbClr val="333333"/>
    <a:srgbClr val="FF0000"/>
    <a:srgbClr val="FF0066"/>
    <a:srgbClr val="890505"/>
    <a:srgbClr val="FA0000"/>
    <a:srgbClr val="FC450C"/>
    <a:srgbClr val="E192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6224" autoAdjust="0"/>
    <p:restoredTop sz="94670" autoAdjust="0"/>
  </p:normalViewPr>
  <p:slideViewPr>
    <p:cSldViewPr>
      <p:cViewPr varScale="1">
        <p:scale>
          <a:sx n="75" d="100"/>
          <a:sy n="75"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49D74B-CD9C-46FE-A29D-2BD5DD43F882}"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AC68E90-004E-4395-A87E-99CDF5F9A490}"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4AC3CB-EF54-4328-9ECF-42CEF552E2AE}"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3CAC78-522E-4627-BAA0-8D3D8FC0C11A}"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25C3DAA9-919C-4163-B59E-6DFE981FC857}"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9FF1B8FA-0FF6-4C02-AE1D-B675B6154F73}"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spd="med">
    <p:cover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718123AC-D64C-4553-B7EB-39E7DF1A080D}"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2E2C9393-EE02-4330-A86A-96DB24F534B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cover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6EBC69-B6BA-43FD-A3F5-35A102734B17}"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909E93-E7A9-488C-B169-BFA680CACE96}"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1F5DD4-21C8-447F-B30C-35935F4734B1}" type="slidenum">
              <a:rPr lang="it-IT" smtClean="0"/>
              <a:pPr/>
              <a:t>‹N›</a:t>
            </a:fld>
            <a:endParaRPr lang="it-IT"/>
          </a:p>
        </p:txBody>
      </p:sp>
    </p:spTree>
  </p:cSld>
  <p:clrMapOvr>
    <a:masterClrMapping/>
  </p:clrMapOvr>
  <p:transition spd="med">
    <p:cover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450F3E97-818C-431F-AB00-137371C8336E}"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spd="med">
    <p:cover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65AF382-C045-464F-AE33-4D635F5E2D5B}"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cover dir="d"/>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t.wikipedia.org/wiki/Immagine:CentreLeCorbusier.jpg" TargetMode="External"/><Relationship Id="rId1" Type="http://schemas.openxmlformats.org/officeDocument/2006/relationships/slideLayout" Target="../slideLayouts/slideLayout6.xml"/><Relationship Id="rId6" Type="http://schemas.openxmlformats.org/officeDocument/2006/relationships/image" Target="http://upload.wikimedia.org/wikipedia/commons/b/b5/CHF10_8_front.jpg" TargetMode="External"/><Relationship Id="rId5" Type="http://schemas.openxmlformats.org/officeDocument/2006/relationships/image" Target="../media/image16.jpeg"/><Relationship Id="rId4" Type="http://schemas.openxmlformats.org/officeDocument/2006/relationships/hyperlink" Target="http://it.wikipedia.org/wiki/Immagine:CHF10_8_front.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upload.wikimedia.org/wikipedia/commons/f/f8/Casteldelmontepln.pn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http://www.liceoberchet.it/ricerche/sezioneaurea/images/image7.gi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file:///F:\Musica%20Medievale%20-%20Medieval%20flute.mp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thbib.ethz.ch/exhibit/fibonacci/index.html" TargetMode="External"/><Relationship Id="rId2" Type="http://schemas.openxmlformats.org/officeDocument/2006/relationships/hyperlink" Target="http://icon.di.unipi.it/ricerca/html/lia.html"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chemeClr val="bg1"/>
            </a:gs>
            <a:gs pos="100000">
              <a:srgbClr val="E6A8C7"/>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470025"/>
          </a:xfrm>
        </p:spPr>
        <p:txBody>
          <a:bodyPr>
            <a:normAutofit/>
          </a:bodyPr>
          <a:lstStyle/>
          <a:p>
            <a:r>
              <a:rPr lang="de-CH" dirty="0">
                <a:solidFill>
                  <a:srgbClr val="D73131"/>
                </a:solidFill>
                <a:latin typeface="Forte" pitchFamily="66" charset="0"/>
              </a:rPr>
              <a:t>La spirale, la Sezione Aurea…</a:t>
            </a:r>
            <a:br>
              <a:rPr lang="de-CH" dirty="0">
                <a:solidFill>
                  <a:srgbClr val="D73131"/>
                </a:solidFill>
                <a:latin typeface="Forte" pitchFamily="66" charset="0"/>
              </a:rPr>
            </a:br>
            <a:r>
              <a:rPr lang="de-CH" dirty="0">
                <a:solidFill>
                  <a:srgbClr val="D73131"/>
                </a:solidFill>
                <a:latin typeface="Forte" pitchFamily="66" charset="0"/>
              </a:rPr>
              <a:t>a Zurigo!!!</a:t>
            </a:r>
            <a:endParaRPr lang="it-IT" dirty="0">
              <a:solidFill>
                <a:srgbClr val="D73131"/>
              </a:solidFill>
              <a:latin typeface="Forte" pitchFamily="66" charset="0"/>
            </a:endParaRPr>
          </a:p>
        </p:txBody>
      </p:sp>
      <p:sp>
        <p:nvSpPr>
          <p:cNvPr id="2052" name="Rectangle 4"/>
          <p:cNvSpPr>
            <a:spLocks noGrp="1" noChangeArrowheads="1"/>
          </p:cNvSpPr>
          <p:nvPr>
            <p:ph type="subTitle" idx="1"/>
          </p:nvPr>
        </p:nvSpPr>
        <p:spPr>
          <a:xfrm>
            <a:off x="357158" y="5572140"/>
            <a:ext cx="3857652" cy="1071570"/>
          </a:xfrm>
          <a:noFill/>
          <a:ln/>
        </p:spPr>
        <p:txBody>
          <a:bodyPr>
            <a:normAutofit/>
          </a:bodyPr>
          <a:lstStyle/>
          <a:p>
            <a:pPr algn="ctr"/>
            <a:r>
              <a:rPr lang="de-CH" dirty="0" smtClean="0">
                <a:latin typeface="Algerian" pitchFamily="82" charset="0"/>
              </a:rPr>
              <a:t>Stazione di zurigo </a:t>
            </a:r>
          </a:p>
          <a:p>
            <a:pPr algn="ctr"/>
            <a:r>
              <a:rPr lang="de-CH" dirty="0" smtClean="0">
                <a:latin typeface="Algerian" pitchFamily="82" charset="0"/>
              </a:rPr>
              <a:t>Spirale </a:t>
            </a:r>
            <a:endParaRPr lang="it-IT" dirty="0">
              <a:latin typeface="Algerian" pitchFamily="82" charset="0"/>
              <a:hlinkClick r:id="" action="ppaction://hlinkshowjump?jump=nextslide"/>
            </a:endParaRPr>
          </a:p>
        </p:txBody>
      </p:sp>
      <p:pic>
        <p:nvPicPr>
          <p:cNvPr id="2053" name="Picture 5" descr="untitled"/>
          <p:cNvPicPr>
            <a:picLocks noChangeAspect="1" noChangeArrowheads="1"/>
          </p:cNvPicPr>
          <p:nvPr/>
        </p:nvPicPr>
        <p:blipFill>
          <a:blip r:embed="rId2"/>
          <a:srcRect/>
          <a:stretch>
            <a:fillRect/>
          </a:stretch>
        </p:blipFill>
        <p:spPr bwMode="auto">
          <a:xfrm>
            <a:off x="571472" y="2714620"/>
            <a:ext cx="3505200" cy="2628900"/>
          </a:xfrm>
          <a:prstGeom prst="rect">
            <a:avLst/>
          </a:prstGeom>
          <a:noFill/>
        </p:spPr>
      </p:pic>
      <p:pic>
        <p:nvPicPr>
          <p:cNvPr id="2054" name="Picture 6" descr="condis"/>
          <p:cNvPicPr>
            <a:picLocks noChangeAspect="1" noChangeArrowheads="1"/>
          </p:cNvPicPr>
          <p:nvPr/>
        </p:nvPicPr>
        <p:blipFill>
          <a:blip r:embed="rId3"/>
          <a:srcRect/>
          <a:stretch>
            <a:fillRect/>
          </a:stretch>
        </p:blipFill>
        <p:spPr bwMode="auto">
          <a:xfrm>
            <a:off x="4643438" y="2924175"/>
            <a:ext cx="3810000" cy="2424113"/>
          </a:xfrm>
          <a:prstGeom prst="rect">
            <a:avLst/>
          </a:prstGeom>
          <a:noFill/>
        </p:spPr>
      </p:pic>
      <p:sp>
        <p:nvSpPr>
          <p:cNvPr id="2055" name="Text Box 7">
            <a:hlinkClick r:id="rId4" action="ppaction://hlinksldjump"/>
          </p:cNvPr>
          <p:cNvSpPr txBox="1">
            <a:spLocks noChangeArrowheads="1"/>
          </p:cNvSpPr>
          <p:nvPr/>
        </p:nvSpPr>
        <p:spPr bwMode="auto">
          <a:xfrm>
            <a:off x="5292725" y="5661025"/>
            <a:ext cx="3200400" cy="1066800"/>
          </a:xfrm>
          <a:prstGeom prst="rect">
            <a:avLst/>
          </a:prstGeom>
          <a:noFill/>
          <a:ln w="9525">
            <a:noFill/>
            <a:miter lim="800000"/>
            <a:headEnd/>
            <a:tailEnd/>
          </a:ln>
          <a:effectLst/>
        </p:spPr>
        <p:txBody>
          <a:bodyPr>
            <a:spAutoFit/>
          </a:bodyPr>
          <a:lstStyle/>
          <a:p>
            <a:r>
              <a:rPr lang="de-CH" sz="3200" dirty="0">
                <a:latin typeface="Algerian" pitchFamily="82" charset="0"/>
              </a:rPr>
              <a:t>Sezione</a:t>
            </a:r>
            <a:r>
              <a:rPr lang="de-CH" sz="3200" b="1" dirty="0">
                <a:latin typeface="Algerian" pitchFamily="82" charset="0"/>
              </a:rPr>
              <a:t> </a:t>
            </a:r>
            <a:r>
              <a:rPr lang="de-CH" sz="3200" dirty="0">
                <a:latin typeface="Algerian" pitchFamily="82" charset="0"/>
              </a:rPr>
              <a:t>Aurea</a:t>
            </a:r>
            <a:endParaRPr lang="it-IT" sz="3200" dirty="0">
              <a:latin typeface="Algerian" pitchFamily="82" charset="0"/>
            </a:endParaRPr>
          </a:p>
        </p:txBody>
      </p:sp>
    </p:spTree>
  </p:cSld>
  <p:clrMapOvr>
    <a:masterClrMapping/>
  </p:clrMapOvr>
  <p:transition spd="med" advTm="7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2" nodeType="withEffect">
                                  <p:stCondLst>
                                    <p:cond delay="0"/>
                                  </p:stCondLst>
                                  <p:iterate type="wd">
                                    <p:tmPct val="10000"/>
                                  </p:iterate>
                                  <p:childTnLst>
                                    <p:set>
                                      <p:cBhvr>
                                        <p:cTn id="6" dur="1" fill="hold">
                                          <p:stCondLst>
                                            <p:cond delay="0"/>
                                          </p:stCondLst>
                                        </p:cTn>
                                        <p:tgtEl>
                                          <p:spTgt spid="2050"/>
                                        </p:tgtEl>
                                        <p:attrNameLst>
                                          <p:attrName>style.visibility</p:attrName>
                                        </p:attrNameLst>
                                      </p:cBhvr>
                                      <p:to>
                                        <p:strVal val="visible"/>
                                      </p:to>
                                    </p:set>
                                    <p:anim by="(-#ppt_w*2)" calcmode="lin" valueType="num">
                                      <p:cBhvr rctx="PPT">
                                        <p:cTn id="7" dur="500" autoRev="1" fill="hold">
                                          <p:stCondLst>
                                            <p:cond delay="0"/>
                                          </p:stCondLst>
                                        </p:cTn>
                                        <p:tgtEl>
                                          <p:spTgt spid="2050"/>
                                        </p:tgtEl>
                                        <p:attrNameLst>
                                          <p:attrName>ppt_w</p:attrName>
                                        </p:attrNameLst>
                                      </p:cBhvr>
                                    </p:anim>
                                    <p:anim by="(#ppt_w*0.50)" calcmode="lin" valueType="num">
                                      <p:cBhvr>
                                        <p:cTn id="8" dur="500" decel="50000" autoRev="1" fill="hold">
                                          <p:stCondLst>
                                            <p:cond delay="0"/>
                                          </p:stCondLst>
                                        </p:cTn>
                                        <p:tgtEl>
                                          <p:spTgt spid="2050"/>
                                        </p:tgtEl>
                                        <p:attrNameLst>
                                          <p:attrName>ppt_x</p:attrName>
                                        </p:attrNameLst>
                                      </p:cBhvr>
                                    </p:anim>
                                    <p:anim from="(-#ppt_h/2)" to="(#ppt_y)" calcmode="lin" valueType="num">
                                      <p:cBhvr>
                                        <p:cTn id="9" dur="1000" fill="hold">
                                          <p:stCondLst>
                                            <p:cond delay="0"/>
                                          </p:stCondLst>
                                        </p:cTn>
                                        <p:tgtEl>
                                          <p:spTgt spid="2050"/>
                                        </p:tgtEl>
                                        <p:attrNameLst>
                                          <p:attrName>ppt_y</p:attrName>
                                        </p:attrNameLst>
                                      </p:cBhvr>
                                    </p:anim>
                                    <p:animRot by="21600000">
                                      <p:cBhvr>
                                        <p:cTn id="10" dur="1000" fill="hold">
                                          <p:stCondLst>
                                            <p:cond delay="0"/>
                                          </p:stCondLst>
                                        </p:cTn>
                                        <p:tgtEl>
                                          <p:spTgt spid="2050"/>
                                        </p:tgtEl>
                                        <p:attrNameLst>
                                          <p:attrName>r</p:attrName>
                                        </p:attrNameLst>
                                      </p:cBhvr>
                                    </p:animRot>
                                  </p:childTnLst>
                                </p:cTn>
                              </p:par>
                            </p:childTnLst>
                          </p:cTn>
                        </p:par>
                        <p:par>
                          <p:cTn id="11" fill="hold">
                            <p:stCondLst>
                              <p:cond delay="1900"/>
                            </p:stCondLst>
                            <p:childTnLst>
                              <p:par>
                                <p:cTn id="12" presetID="35" presetClass="entr" presetSubtype="0" fill="hold" nodeType="after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2000"/>
                                        <p:tgtEl>
                                          <p:spTgt spid="2054"/>
                                        </p:tgtEl>
                                      </p:cBhvr>
                                    </p:animEffect>
                                    <p:anim calcmode="lin" valueType="num">
                                      <p:cBhvr>
                                        <p:cTn id="15" dur="2000" fill="hold"/>
                                        <p:tgtEl>
                                          <p:spTgt spid="2054"/>
                                        </p:tgtEl>
                                        <p:attrNameLst>
                                          <p:attrName>style.rotation</p:attrName>
                                        </p:attrNameLst>
                                      </p:cBhvr>
                                      <p:tavLst>
                                        <p:tav tm="0">
                                          <p:val>
                                            <p:fltVal val="720"/>
                                          </p:val>
                                        </p:tav>
                                        <p:tav tm="100000">
                                          <p:val>
                                            <p:fltVal val="0"/>
                                          </p:val>
                                        </p:tav>
                                      </p:tavLst>
                                    </p:anim>
                                    <p:anim calcmode="lin" valueType="num">
                                      <p:cBhvr>
                                        <p:cTn id="16" dur="2000" fill="hold"/>
                                        <p:tgtEl>
                                          <p:spTgt spid="2054"/>
                                        </p:tgtEl>
                                        <p:attrNameLst>
                                          <p:attrName>ppt_h</p:attrName>
                                        </p:attrNameLst>
                                      </p:cBhvr>
                                      <p:tavLst>
                                        <p:tav tm="0">
                                          <p:val>
                                            <p:fltVal val="0"/>
                                          </p:val>
                                        </p:tav>
                                        <p:tav tm="100000">
                                          <p:val>
                                            <p:strVal val="#ppt_h"/>
                                          </p:val>
                                        </p:tav>
                                      </p:tavLst>
                                    </p:anim>
                                    <p:anim calcmode="lin" valueType="num">
                                      <p:cBhvr>
                                        <p:cTn id="17" dur="2000" fill="hold"/>
                                        <p:tgtEl>
                                          <p:spTgt spid="2054"/>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2000"/>
                                        <p:tgtEl>
                                          <p:spTgt spid="2053"/>
                                        </p:tgtEl>
                                      </p:cBhvr>
                                    </p:animEffect>
                                    <p:anim calcmode="lin" valueType="num">
                                      <p:cBhvr>
                                        <p:cTn id="21" dur="2000" fill="hold"/>
                                        <p:tgtEl>
                                          <p:spTgt spid="2053"/>
                                        </p:tgtEl>
                                        <p:attrNameLst>
                                          <p:attrName>style.rotation</p:attrName>
                                        </p:attrNameLst>
                                      </p:cBhvr>
                                      <p:tavLst>
                                        <p:tav tm="0">
                                          <p:val>
                                            <p:fltVal val="720"/>
                                          </p:val>
                                        </p:tav>
                                        <p:tav tm="100000">
                                          <p:val>
                                            <p:fltVal val="0"/>
                                          </p:val>
                                        </p:tav>
                                      </p:tavLst>
                                    </p:anim>
                                    <p:anim calcmode="lin" valueType="num">
                                      <p:cBhvr>
                                        <p:cTn id="22" dur="2000" fill="hold"/>
                                        <p:tgtEl>
                                          <p:spTgt spid="2053"/>
                                        </p:tgtEl>
                                        <p:attrNameLst>
                                          <p:attrName>ppt_h</p:attrName>
                                        </p:attrNameLst>
                                      </p:cBhvr>
                                      <p:tavLst>
                                        <p:tav tm="0">
                                          <p:val>
                                            <p:fltVal val="0"/>
                                          </p:val>
                                        </p:tav>
                                        <p:tav tm="100000">
                                          <p:val>
                                            <p:strVal val="#ppt_h"/>
                                          </p:val>
                                        </p:tav>
                                      </p:tavLst>
                                    </p:anim>
                                    <p:anim calcmode="lin" valueType="num">
                                      <p:cBhvr>
                                        <p:cTn id="23" dur="2000" fill="hold"/>
                                        <p:tgtEl>
                                          <p:spTgt spid="20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pPr algn="ctr"/>
            <a:r>
              <a:rPr lang="it-IT" dirty="0" smtClean="0"/>
              <a:t>Signature  71496</a:t>
            </a:r>
            <a:endParaRPr lang="it-IT" dirty="0"/>
          </a:p>
        </p:txBody>
      </p:sp>
      <p:sp>
        <p:nvSpPr>
          <p:cNvPr id="4" name="Segnaposto testo 3"/>
          <p:cNvSpPr>
            <a:spLocks noGrp="1"/>
          </p:cNvSpPr>
          <p:nvPr>
            <p:ph type="body" sz="half" idx="3"/>
          </p:nvPr>
        </p:nvSpPr>
        <p:spPr/>
        <p:txBody>
          <a:bodyPr/>
          <a:lstStyle/>
          <a:p>
            <a:pPr algn="ctr"/>
            <a:r>
              <a:rPr lang="it-IT" dirty="0" smtClean="0"/>
              <a:t>Signature 73155</a:t>
            </a:r>
            <a:endParaRPr lang="it-IT" dirty="0"/>
          </a:p>
        </p:txBody>
      </p:sp>
      <p:pic>
        <p:nvPicPr>
          <p:cNvPr id="7" name="Segnaposto contenuto 6" descr="72520_Rar-S19-Detail-Pacciolo.jpg"/>
          <p:cNvPicPr>
            <a:picLocks noGrp="1" noChangeAspect="1"/>
          </p:cNvPicPr>
          <p:nvPr>
            <p:ph sz="quarter" idx="2"/>
          </p:nvPr>
        </p:nvPicPr>
        <p:blipFill>
          <a:blip r:embed="rId2"/>
          <a:stretch>
            <a:fillRect/>
          </a:stretch>
        </p:blipFill>
        <p:spPr>
          <a:xfrm>
            <a:off x="280988" y="1428737"/>
            <a:ext cx="4076698" cy="3714776"/>
          </a:xfrm>
        </p:spPr>
      </p:pic>
      <p:pic>
        <p:nvPicPr>
          <p:cNvPr id="8" name="Segnaposto contenuto 7" descr="73155-Boncompagni-SDet.jpg"/>
          <p:cNvPicPr>
            <a:picLocks noGrp="1" noChangeAspect="1"/>
          </p:cNvPicPr>
          <p:nvPr>
            <p:ph sz="quarter" idx="4"/>
          </p:nvPr>
        </p:nvPicPr>
        <p:blipFill>
          <a:blip r:embed="rId3"/>
          <a:stretch>
            <a:fillRect/>
          </a:stretch>
        </p:blipFill>
        <p:spPr>
          <a:xfrm>
            <a:off x="5364162" y="1381919"/>
            <a:ext cx="2857500" cy="3810000"/>
          </a:xfrm>
        </p:spPr>
      </p:pic>
    </p:spTree>
  </p:cSld>
  <p:clrMapOvr>
    <a:masterClrMapping/>
  </p:clrMapOvr>
  <p:transition spd="med">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dirty="0" smtClean="0"/>
              <a:t>… una curiosità sul “Liber Abaci” …</a:t>
            </a:r>
            <a:endParaRPr lang="it-IT" dirty="0"/>
          </a:p>
        </p:txBody>
      </p:sp>
      <p:sp>
        <p:nvSpPr>
          <p:cNvPr id="8" name="Segnaposto contenuto 7"/>
          <p:cNvSpPr>
            <a:spLocks noGrp="1"/>
          </p:cNvSpPr>
          <p:nvPr>
            <p:ph idx="1"/>
          </p:nvPr>
        </p:nvSpPr>
        <p:spPr>
          <a:xfrm>
            <a:off x="214282" y="1500174"/>
            <a:ext cx="8491566" cy="4525963"/>
          </a:xfrm>
        </p:spPr>
        <p:txBody>
          <a:bodyPr>
            <a:normAutofit fontScale="47500" lnSpcReduction="20000"/>
          </a:bodyPr>
          <a:lstStyle/>
          <a:p>
            <a:pPr algn="just">
              <a:buNone/>
            </a:pPr>
            <a:r>
              <a:rPr lang="it-IT" dirty="0" smtClean="0"/>
              <a:t>       </a:t>
            </a:r>
            <a:r>
              <a:rPr lang="it-IT" b="1" dirty="0" smtClean="0"/>
              <a:t>Il Liber Abaci è dedicato al suo maestro Michele Scotti e Fibonacci racconta che gli venne in mente l’idea di scriverlo per dare una mano a suo padre nel fare i conti. L’occasione, dunque, non solo fa l’uomo ladro, ma può farlo anche genio e così Fibonacci da bravo figliolo inventò un modo di fare il conto per evitare la fatica al genitore, che era un funzionario delle dogane pisane. Si diceva più sopra che il mondo cambia e questo è vero, ma alcune cose restano e se non ci credete andate a leggere il prologo del libro che suona così: «Pertanto coloro i quali vogliono acquisire bene la pratica di questa scienza, debbono continuamente applicarsi all’esercizio di essa con pratica diuturna. Infatti, quando la scienza, con la pratica, è diventata un habitus, la memoria e l’intelligenza si accordano in modo tale con le mani e le cifre, che arrivano al risultato insieme, quasi con un medesimo impulso spontaneo e naturale; e quando lo studioso avrà preso l’abitudine, allora gli sarà facile arrivare gradualmente alla perfezione».</a:t>
            </a:r>
          </a:p>
          <a:p>
            <a:pPr algn="just">
              <a:buNone/>
            </a:pPr>
            <a:r>
              <a:rPr lang="it-IT" b="1" dirty="0" smtClean="0"/>
              <a:t>       Dunque, dice Fibonacci, per imparare le cose bisogna studiare e far fatica e in un mondo in cui si continua a sbandierare lo slogan del tutto e subito i consigli di Fibonacci sembrano essere fuori del tempo e invece... Del resto quindi secoli prima il sommo Euclide aveva affermato lo stesso concetto quando il re Tolomeo gli chiese se non vi fosse per lo studio della geometria un via più "corta" di quella dei difficili Elementi. La risposta di Euclide è rimasta famosa: «Non v’è nella geometria una via apposta per i re!».</a:t>
            </a:r>
          </a:p>
          <a:p>
            <a:pPr algn="just">
              <a:buNone/>
            </a:pPr>
            <a:r>
              <a:rPr lang="it-IT" b="1" dirty="0" smtClean="0"/>
              <a:t>       Nel Liber Abaci si trovano anche diversi divertenti problemi, come ad esempio il "problema dei conigli", che può essere formulato in questo modo: «Quante coppie di conigli verranno prodotte in un anno, a partire da un’unica coppia, se ogni mese ciascuna coppia dà alla luce una nuova coppia che diventa produttiva a partire dal secondo mese?». Da questo problema nacque la "successione di Fibonacci“: 1,1,2,3,5,8,13,21,34,55…..</a:t>
            </a:r>
            <a:endParaRPr lang="it-IT" b="1" dirty="0"/>
          </a:p>
        </p:txBody>
      </p:sp>
    </p:spTree>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14290"/>
            <a:ext cx="8686800" cy="841248"/>
          </a:xfrm>
        </p:spPr>
        <p:txBody>
          <a:bodyPr>
            <a:normAutofit fontScale="90000"/>
          </a:bodyPr>
          <a:lstStyle/>
          <a:p>
            <a:pPr algn="ctr"/>
            <a:r>
              <a:rPr lang="it-IT" dirty="0" smtClean="0"/>
              <a:t>Le epistole fra </a:t>
            </a:r>
            <a:r>
              <a:rPr lang="it-IT" dirty="0" smtClean="0"/>
              <a:t>Fibonacci e Federico </a:t>
            </a:r>
            <a:r>
              <a:rPr lang="it-IT" dirty="0" smtClean="0"/>
              <a:t>II di Svevia </a:t>
            </a:r>
            <a:endParaRPr lang="it-IT" dirty="0"/>
          </a:p>
        </p:txBody>
      </p:sp>
      <p:sp>
        <p:nvSpPr>
          <p:cNvPr id="4" name="Segnaposto contenuto 3"/>
          <p:cNvSpPr>
            <a:spLocks noGrp="1"/>
          </p:cNvSpPr>
          <p:nvPr>
            <p:ph sz="half" idx="1"/>
          </p:nvPr>
        </p:nvSpPr>
        <p:spPr/>
        <p:txBody>
          <a:bodyPr>
            <a:normAutofit fontScale="47500" lnSpcReduction="20000"/>
          </a:bodyPr>
          <a:lstStyle/>
          <a:p>
            <a:pPr>
              <a:buNone/>
            </a:pPr>
            <a:r>
              <a:rPr lang="it-IT" sz="2900" b="1" i="1" dirty="0" smtClean="0"/>
              <a:t>      </a:t>
            </a:r>
            <a:r>
              <a:rPr lang="it-IT" sz="3300" b="1" i="1" dirty="0" smtClean="0"/>
              <a:t>Quando alla vostra presenza, o </a:t>
            </a:r>
            <a:r>
              <a:rPr lang="it-IT" sz="3300" b="1" i="1" dirty="0" err="1" smtClean="0"/>
              <a:t>gloriosissimo</a:t>
            </a:r>
            <a:r>
              <a:rPr lang="it-IT" sz="3300" b="1" i="1" dirty="0" smtClean="0"/>
              <a:t> Principe Federico, il Maestro Giovanni Panormita, vostro filosofo, trattò con me su molti argomenti matematici in Pisa, tra questi propose due questionari che si riferiscono sia  alla geometria che ai numeri delle quali la prima fu di trovare un certo numero quadrato a cui aggiunto o diminuito il numero cinque desse un numero quadrato, il qual numero quadrato trovai così come comunicai allo stesso Maestro Giovanni : 11 +2/3 +1/144.  </a:t>
            </a:r>
            <a:endParaRPr lang="it-IT" sz="3300" b="1" dirty="0" smtClean="0"/>
          </a:p>
          <a:p>
            <a:pPr>
              <a:buNone/>
            </a:pPr>
            <a:r>
              <a:rPr lang="it-IT" sz="3300" b="1" dirty="0" smtClean="0"/>
              <a:t>      </a:t>
            </a:r>
            <a:r>
              <a:rPr lang="it-IT" sz="3300" b="1" i="1" dirty="0" smtClean="0"/>
              <a:t> Allorché il Maestro Domenico mi condusse ai piedi di Vostra Altezza , o </a:t>
            </a:r>
            <a:r>
              <a:rPr lang="it-IT" sz="3300" b="1" i="1" dirty="0" err="1" smtClean="0"/>
              <a:t>Gloriosissimo</a:t>
            </a:r>
            <a:r>
              <a:rPr lang="it-IT" sz="3300" b="1" i="1" dirty="0" smtClean="0"/>
              <a:t> Principe e Signore Federico, in Pisa per presentarmi a voi poiché era presente Maestro Giovanni panormita, questi mi propose la questione seguente, pertinente sia alla geometria che ai numeri.  </a:t>
            </a:r>
            <a:endParaRPr lang="it-IT" sz="3300" b="1" dirty="0" smtClean="0"/>
          </a:p>
          <a:p>
            <a:pPr>
              <a:buNone/>
            </a:pPr>
            <a:r>
              <a:rPr lang="it-IT" sz="2900" dirty="0" smtClean="0"/>
              <a:t>       </a:t>
            </a:r>
          </a:p>
          <a:p>
            <a:endParaRPr lang="it-IT" dirty="0"/>
          </a:p>
        </p:txBody>
      </p:sp>
      <p:pic>
        <p:nvPicPr>
          <p:cNvPr id="6" name="Segnaposto contenuto 5" descr="SIMBCAL2A4X4CABA62BWCABPCEDACAM90173CAD2J9WOCAGH57CJCA2TJJHWCAVB8C8WCAYS4AAQCA33E1LHCAFEVTNCCARMNSMHCADLOQGYCAII89KICAQ35IYTCA0V46IQCAB7S805CAELDXR0.jpg"/>
          <p:cNvPicPr>
            <a:picLocks noGrp="1" noChangeAspect="1"/>
          </p:cNvPicPr>
          <p:nvPr>
            <p:ph sz="half" idx="2"/>
          </p:nvPr>
        </p:nvPicPr>
        <p:blipFill>
          <a:blip r:embed="rId2"/>
          <a:stretch>
            <a:fillRect/>
          </a:stretch>
        </p:blipFill>
        <p:spPr>
          <a:xfrm>
            <a:off x="5000629" y="1643050"/>
            <a:ext cx="3714776" cy="3714776"/>
          </a:xfrm>
        </p:spPr>
      </p:pic>
    </p:spTree>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pPr algn="ctr"/>
            <a:r>
              <a:rPr lang="it-IT" dirty="0" smtClean="0"/>
              <a:t>storielle di Federico</a:t>
            </a:r>
            <a:br>
              <a:rPr lang="it-IT" dirty="0" smtClean="0"/>
            </a:br>
            <a:endParaRPr lang="it-IT" dirty="0"/>
          </a:p>
        </p:txBody>
      </p:sp>
      <p:sp>
        <p:nvSpPr>
          <p:cNvPr id="6" name="Segnaposto contenuto 5"/>
          <p:cNvSpPr>
            <a:spLocks noGrp="1"/>
          </p:cNvSpPr>
          <p:nvPr>
            <p:ph idx="1"/>
          </p:nvPr>
        </p:nvSpPr>
        <p:spPr/>
        <p:txBody>
          <a:bodyPr>
            <a:normAutofit fontScale="62500" lnSpcReduction="20000"/>
          </a:bodyPr>
          <a:lstStyle/>
          <a:p>
            <a:pPr>
              <a:buNone/>
            </a:pPr>
            <a:r>
              <a:rPr lang="it-IT" b="1" dirty="0" smtClean="0"/>
              <a:t>     Il problema degli uccelli </a:t>
            </a:r>
            <a:r>
              <a:rPr lang="it-IT" dirty="0" smtClean="0"/>
              <a:t>: </a:t>
            </a:r>
            <a:r>
              <a:rPr lang="it-IT" b="1" dirty="0" smtClean="0"/>
              <a:t>Stabilire il numero delle singole specie di uccelli sapendo che con trenta denari si sono comprati trenta uccelli e che tre passeri costano un denaro, due tortore costano un denaro, una colomba costa due denari. </a:t>
            </a:r>
            <a:endParaRPr lang="it-IT" dirty="0" smtClean="0"/>
          </a:p>
          <a:p>
            <a:pPr>
              <a:buNone/>
            </a:pPr>
            <a:r>
              <a:rPr lang="it-IT" b="1" dirty="0" smtClean="0"/>
              <a:t>     </a:t>
            </a:r>
          </a:p>
          <a:p>
            <a:pPr>
              <a:buNone/>
            </a:pPr>
            <a:r>
              <a:rPr lang="it-IT" b="1" dirty="0" smtClean="0"/>
              <a:t>     Il problema della borsa </a:t>
            </a:r>
            <a:r>
              <a:rPr lang="it-IT" dirty="0" smtClean="0"/>
              <a:t>:</a:t>
            </a:r>
            <a:r>
              <a:rPr lang="it-IT" b="1" dirty="0" smtClean="0"/>
              <a:t>Quattro uomini trovarono una borsa con denaro, ciascuno a sua volta possedeva denaro. Decisero che il primo, con i denari della borsa , doveva avere il doppio del denari posseduti insieme dal secondo e dal terzo. Il secondo avrebbe avuto il triplo di quelli posseduti insieme dal terzo e dal quarto. Il terzo il quadruplo di quelli del quarto e del primo. Il quarto, infine, con i soldi della borsa avrebbe avuto il quintuplo di quelli del primo e del secondo insieme...   </a:t>
            </a:r>
            <a:endParaRPr lang="it-IT" dirty="0" smtClean="0"/>
          </a:p>
          <a:p>
            <a:pPr>
              <a:buNone/>
            </a:pPr>
            <a:r>
              <a:rPr lang="it-IT" b="1" dirty="0" smtClean="0"/>
              <a:t>     </a:t>
            </a:r>
          </a:p>
          <a:p>
            <a:pPr>
              <a:buNone/>
            </a:pPr>
            <a:r>
              <a:rPr lang="it-IT" b="1" dirty="0" smtClean="0"/>
              <a:t>      Articolo tratto dalla GAZZETTA </a:t>
            </a:r>
            <a:r>
              <a:rPr lang="it-IT" b="1" dirty="0" err="1" smtClean="0"/>
              <a:t>DI</a:t>
            </a:r>
            <a:r>
              <a:rPr lang="it-IT" b="1" dirty="0" smtClean="0"/>
              <a:t> PARMA del 18/02/2001Un prezioso documento redatto da Federico II viene ad arricchire il patrimonio dell'Archivio di Stato</a:t>
            </a:r>
            <a:endParaRPr lang="it-IT" dirty="0" smtClean="0"/>
          </a:p>
          <a:p>
            <a:endParaRPr lang="it-IT" dirty="0"/>
          </a:p>
        </p:txBody>
      </p:sp>
    </p:spTree>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pPr algn="ctr"/>
            <a:r>
              <a:rPr lang="it-IT" b="1" dirty="0" smtClean="0"/>
              <a:t>Una lettera che arriva 800 anni dopo</a:t>
            </a:r>
            <a:r>
              <a:rPr lang="it-IT" dirty="0" smtClean="0"/>
              <a:t> </a:t>
            </a:r>
            <a:endParaRPr lang="it-IT" dirty="0"/>
          </a:p>
        </p:txBody>
      </p:sp>
      <p:sp>
        <p:nvSpPr>
          <p:cNvPr id="3" name="Segnaposto contenuto 2"/>
          <p:cNvSpPr>
            <a:spLocks noGrp="1"/>
          </p:cNvSpPr>
          <p:nvPr>
            <p:ph idx="1"/>
          </p:nvPr>
        </p:nvSpPr>
        <p:spPr/>
        <p:txBody>
          <a:bodyPr>
            <a:normAutofit fontScale="47500" lnSpcReduction="20000"/>
          </a:bodyPr>
          <a:lstStyle/>
          <a:p>
            <a:pPr>
              <a:buNone/>
            </a:pPr>
            <a:r>
              <a:rPr lang="it-IT" dirty="0" smtClean="0"/>
              <a:t>       </a:t>
            </a:r>
            <a:r>
              <a:rPr lang="it-IT" b="1" dirty="0" smtClean="0"/>
              <a:t>Federico II era partito per la caccia, il mattino del 18 febbraio 1248, tra un festoso latrare di cani, un accorrere di battitori, un tintinnare di armi e di sonagli dei cavalli bardati come per un torneo. Con lui il figlio Manfredi e una cinquantina di cavalieri tedeschi ed italiani. Mentre insegue la preda, a gara con i più valorosi dei suoi sente la campana di Vittoria suonare a stormo con affrettati rintocchi d'allarme. Vittoria era la città di legno e pietra che egli aveva costruito vicino a Parma, sicuro non solo di vincere la resistenza dell'avversaria, ma anche di poterla sostituire con la nuova urbe di fondazione. Quel giorno il suo sogno brucia miseramente. Accorre al soccorso, ma ormai tutto è perduto. I Parmigiani hanno occupato il campo, ucciso 1.500 soldati imperiali, il doppio fatto prigioniero, trascinato il carroccio di Cremona in Duomo, trainandolo con gli asini, come scherno. Un giovane, di cui si ricorda solo il soprannome, </a:t>
            </a:r>
            <a:r>
              <a:rPr lang="it-IT" b="1" dirty="0" err="1" smtClean="0"/>
              <a:t>Cortopasso</a:t>
            </a:r>
            <a:r>
              <a:rPr lang="it-IT" b="1" dirty="0" smtClean="0"/>
              <a:t>, trascina la corona imperiale nella polvere e nella cenere di quella che era ormai Vittoria, come un inutile giocattolo. Se Federico fosse stato presente avrebbe certo potuto evitare i grossolani errori che avevano permesso ai Parmigiani di uscire dal loro assedio che durava da 232 giorni. Per l'imperatore inizia così una rapida decadenza. Muore improvvisamente a </a:t>
            </a:r>
            <a:r>
              <a:rPr lang="it-IT" b="1" dirty="0" err="1" smtClean="0"/>
              <a:t>Castelfiorentino</a:t>
            </a:r>
            <a:r>
              <a:rPr lang="it-IT" b="1" dirty="0" smtClean="0"/>
              <a:t>, vicino a Foggia, nel 1250, e con lui finisce una concezione dell'Impero Si tratta di un documento conosciuto solo per una trascrizione edita a metà dei Seicento da Ferdinando </a:t>
            </a:r>
            <a:r>
              <a:rPr lang="it-IT" b="1" dirty="0" err="1" smtClean="0"/>
              <a:t>Ughelli</a:t>
            </a:r>
            <a:r>
              <a:rPr lang="it-IT" b="1" dirty="0" smtClean="0"/>
              <a:t>, che però non aveva indicato dove l'originale fosse conservato. Il documento fu redatto il 18 marzo 1219 a </a:t>
            </a:r>
            <a:r>
              <a:rPr lang="it-IT" b="1" dirty="0" err="1" smtClean="0"/>
              <a:t>Haguenau</a:t>
            </a:r>
            <a:r>
              <a:rPr lang="it-IT" b="1" dirty="0" smtClean="0"/>
              <a:t> in Alsazia francese, nel dipartimento del Basso Reno. Un mese prima, il 19 febbraio, da Spira, l'imperatore aveva confermato al Comune di Parma i privilegi concessi dai suoi predecessori. L'originale di questo atto con il sigillo pendente in cera apparteneva già all'Archivio di Stato di Parma. Un mese dopo dunque Federico II con questo nuovo privilegio specificava che la precedente concessione al Comune in nessun modo poteva intaccare i privilegi tradizionali del vescovo di Parma, </a:t>
            </a:r>
            <a:r>
              <a:rPr lang="it-IT" b="1" dirty="0" err="1" smtClean="0"/>
              <a:t>Obizzo</a:t>
            </a:r>
            <a:r>
              <a:rPr lang="it-IT" b="1" dirty="0" smtClean="0"/>
              <a:t> </a:t>
            </a:r>
            <a:r>
              <a:rPr lang="it-IT" b="1" dirty="0" err="1" smtClean="0"/>
              <a:t>Fieschi</a:t>
            </a:r>
            <a:r>
              <a:rPr lang="it-IT" b="1" dirty="0" smtClean="0"/>
              <a:t>. Il documento era stato fatto ricopiare per ordine del podestà e del vescovo di Parma dal notaio Nicolò Dall'</a:t>
            </a:r>
            <a:r>
              <a:rPr lang="it-IT" b="1" dirty="0" err="1" smtClean="0"/>
              <a:t>Alio</a:t>
            </a:r>
            <a:r>
              <a:rPr lang="it-IT" b="1" dirty="0" smtClean="0"/>
              <a:t>, poiché l'originale rischiava di andare perduto per le cattive condizioni nelle quali si trovava, il 23 gennaio 1392.</a:t>
            </a:r>
          </a:p>
          <a:p>
            <a:endParaRPr lang="it-IT" dirty="0"/>
          </a:p>
        </p:txBody>
      </p:sp>
    </p:spTree>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in </a:t>
            </a:r>
            <a:r>
              <a:rPr lang="it-IT" dirty="0" smtClean="0"/>
              <a:t>sintesi …</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     L’Imperatore svevo lesse e dimostrò di comprendere i testi di Fibonacci; al punto che gli sottopose una serie di quesiti, avendo come risposta alcuni interessanti corollari intorno alla teoria delle frazioni. </a:t>
            </a:r>
          </a:p>
          <a:p>
            <a:pPr>
              <a:buNone/>
            </a:pPr>
            <a:r>
              <a:rPr lang="it-IT" dirty="0" smtClean="0"/>
              <a:t>     È stata accertata un’attiva corrispondenza scientifica tra Federico II e Fibonacci. Durante il soggiorno di Federico II a Pisa, l’illustre matematico, introdotto a corte dal Maestro Giovanni da Palermo, ricevette le più festose accoglienze da parte di tutta la Magna Curia. Nell’occasione, il Maestro Giovanni gli sottopose alcuni problemi risolvibili con equazioni quadrate e cubiche, e le cui soluzioni furono riportate nel </a:t>
            </a:r>
            <a:r>
              <a:rPr lang="it-IT" i="1" dirty="0" smtClean="0"/>
              <a:t>Flos </a:t>
            </a:r>
            <a:r>
              <a:rPr lang="it-IT" dirty="0" smtClean="0"/>
              <a:t>e nel </a:t>
            </a:r>
            <a:r>
              <a:rPr lang="it-IT" i="1" dirty="0" smtClean="0"/>
              <a:t>Liber quadratorum. </a:t>
            </a:r>
            <a:r>
              <a:rPr lang="it-IT" dirty="0" smtClean="0"/>
              <a:t>Non è escluso che colloqui ed il successivo epistolario fra l'imperatore ed il matematico pisano abbiano esercitato una certa influenza nella progettazione di Castel del Monte. </a:t>
            </a:r>
          </a:p>
          <a:p>
            <a:endParaRPr lang="it-IT" dirty="0"/>
          </a:p>
        </p:txBody>
      </p:sp>
    </p:spTree>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50000">
              <a:srgbClr val="FFCC99">
                <a:gamma/>
                <a:tint val="9412"/>
                <a:invGamma/>
              </a:srgbClr>
            </a:gs>
            <a:gs pos="100000">
              <a:srgbClr val="FFCC99"/>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r>
              <a:rPr lang="de-CH">
                <a:solidFill>
                  <a:srgbClr val="FF3399"/>
                </a:solidFill>
              </a:rPr>
              <a:t>La Spirale</a:t>
            </a:r>
            <a:endParaRPr lang="it-IT">
              <a:solidFill>
                <a:srgbClr val="FF3399"/>
              </a:solidFill>
            </a:endParaRPr>
          </a:p>
        </p:txBody>
      </p:sp>
      <p:sp>
        <p:nvSpPr>
          <p:cNvPr id="13315" name="Rectangle 3"/>
          <p:cNvSpPr>
            <a:spLocks noGrp="1" noChangeArrowheads="1"/>
          </p:cNvSpPr>
          <p:nvPr>
            <p:ph idx="1"/>
          </p:nvPr>
        </p:nvSpPr>
        <p:spPr>
          <a:xfrm>
            <a:off x="3929058" y="1785926"/>
            <a:ext cx="4773613" cy="2438400"/>
          </a:xfrm>
        </p:spPr>
        <p:txBody>
          <a:bodyPr>
            <a:normAutofit fontScale="85000" lnSpcReduction="10000"/>
          </a:bodyPr>
          <a:lstStyle/>
          <a:p>
            <a:pPr algn="ctr">
              <a:buFontTx/>
              <a:buNone/>
            </a:pPr>
            <a:r>
              <a:rPr lang="it-IT" sz="1600" b="1" dirty="0">
                <a:solidFill>
                  <a:srgbClr val="FF0066"/>
                </a:solidFill>
              </a:rPr>
              <a:t>SPIRALE AUREA</a:t>
            </a:r>
            <a:r>
              <a:rPr lang="it-IT" sz="1600" dirty="0"/>
              <a:t/>
            </a:r>
            <a:br>
              <a:rPr lang="it-IT" sz="1600" dirty="0"/>
            </a:br>
            <a:endParaRPr lang="it-IT" sz="1600" dirty="0"/>
          </a:p>
          <a:p>
            <a:pPr>
              <a:buFontTx/>
              <a:buNone/>
            </a:pPr>
            <a:r>
              <a:rPr lang="it-IT" sz="1600" b="1" dirty="0"/>
              <a:t>       </a:t>
            </a:r>
            <a:r>
              <a:rPr lang="it-IT" sz="1600" b="1" dirty="0" smtClean="0"/>
              <a:t> Se </a:t>
            </a:r>
            <a:r>
              <a:rPr lang="it-IT" sz="1600" b="1" dirty="0"/>
              <a:t>all’interno di un rettangolo aureo si disegna un quadrato con lato uguale al lato minore del rettangolo, il rettangolo differenza sarà anch’esso un rettangolo aureo. Si ripeta l’operazione per almeno cinque volte al fine di avere un effetto visivo adeguato. Si punti la punta del compasso sul vertice del quadrato che giace sul lato lungo del rettangolo, e si tracci l’arco che unisce gli estremi dei due lati che formano l'angolo scelto. Si ripete l'operazione per ogni quadrato disegnato in modo da creare una linea continua.</a:t>
            </a:r>
          </a:p>
        </p:txBody>
      </p:sp>
      <p:pic>
        <p:nvPicPr>
          <p:cNvPr id="13316" name="Picture 4" descr="image008"/>
          <p:cNvPicPr>
            <a:picLocks noChangeAspect="1" noChangeArrowheads="1"/>
          </p:cNvPicPr>
          <p:nvPr/>
        </p:nvPicPr>
        <p:blipFill>
          <a:blip r:embed="rId2"/>
          <a:srcRect/>
          <a:stretch>
            <a:fillRect/>
          </a:stretch>
        </p:blipFill>
        <p:spPr bwMode="auto">
          <a:xfrm>
            <a:off x="214282" y="1785926"/>
            <a:ext cx="3711575" cy="2643188"/>
          </a:xfrm>
          <a:prstGeom prst="rect">
            <a:avLst/>
          </a:prstGeom>
          <a:noFill/>
          <a:ln w="9525">
            <a:noFill/>
            <a:miter lim="800000"/>
            <a:headEnd/>
            <a:tailEnd/>
          </a:ln>
        </p:spPr>
      </p:pic>
    </p:spTree>
  </p:cSld>
  <p:clrMapOvr>
    <a:masterClrMapping/>
  </p:clrMapOvr>
  <p:transition spd="med" advTm="40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set>
                                      <p:cBhvr>
                                        <p:cTn id="7" dur="455" fill="hold">
                                          <p:stCondLst>
                                            <p:cond delay="0"/>
                                          </p:stCondLst>
                                        </p:cTn>
                                        <p:tgtEl>
                                          <p:spTgt spid="13314"/>
                                        </p:tgtEl>
                                        <p:attrNameLst>
                                          <p:attrName>style.rotation</p:attrName>
                                        </p:attrNameLst>
                                      </p:cBhvr>
                                      <p:to>
                                        <p:strVal val="-45.0"/>
                                      </p:to>
                                    </p:set>
                                    <p:anim calcmode="lin" valueType="num">
                                      <p:cBhvr>
                                        <p:cTn id="8" dur="455" fill="hold">
                                          <p:stCondLst>
                                            <p:cond delay="455"/>
                                          </p:stCondLst>
                                        </p:cTn>
                                        <p:tgtEl>
                                          <p:spTgt spid="1331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31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31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31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000"/>
                            </p:stCondLst>
                            <p:childTnLst>
                              <p:par>
                                <p:cTn id="13" presetID="35" presetClass="entr" presetSubtype="0" fill="hold" nodeType="after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fade">
                                      <p:cBhvr>
                                        <p:cTn id="15" dur="2000"/>
                                        <p:tgtEl>
                                          <p:spTgt spid="13316"/>
                                        </p:tgtEl>
                                      </p:cBhvr>
                                    </p:animEffect>
                                    <p:anim calcmode="lin" valueType="num">
                                      <p:cBhvr>
                                        <p:cTn id="16" dur="2000" fill="hold"/>
                                        <p:tgtEl>
                                          <p:spTgt spid="13316"/>
                                        </p:tgtEl>
                                        <p:attrNameLst>
                                          <p:attrName>style.rotation</p:attrName>
                                        </p:attrNameLst>
                                      </p:cBhvr>
                                      <p:tavLst>
                                        <p:tav tm="0">
                                          <p:val>
                                            <p:fltVal val="720"/>
                                          </p:val>
                                        </p:tav>
                                        <p:tav tm="100000">
                                          <p:val>
                                            <p:fltVal val="0"/>
                                          </p:val>
                                        </p:tav>
                                      </p:tavLst>
                                    </p:anim>
                                    <p:anim calcmode="lin" valueType="num">
                                      <p:cBhvr>
                                        <p:cTn id="17" dur="2000" fill="hold"/>
                                        <p:tgtEl>
                                          <p:spTgt spid="13316"/>
                                        </p:tgtEl>
                                        <p:attrNameLst>
                                          <p:attrName>ppt_h</p:attrName>
                                        </p:attrNameLst>
                                      </p:cBhvr>
                                      <p:tavLst>
                                        <p:tav tm="0">
                                          <p:val>
                                            <p:fltVal val="0"/>
                                          </p:val>
                                        </p:tav>
                                        <p:tav tm="100000">
                                          <p:val>
                                            <p:strVal val="#ppt_h"/>
                                          </p:val>
                                        </p:tav>
                                      </p:tavLst>
                                    </p:anim>
                                    <p:anim calcmode="lin" valueType="num">
                                      <p:cBhvr>
                                        <p:cTn id="18" dur="2000" fill="hold"/>
                                        <p:tgtEl>
                                          <p:spTgt spid="133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B657">
                <a:gamma/>
                <a:tint val="0"/>
                <a:invGamma/>
              </a:srgbClr>
            </a:gs>
            <a:gs pos="100000">
              <a:srgbClr val="F7B657"/>
            </a:gs>
          </a:gsLst>
          <a:lin ang="27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260350"/>
            <a:ext cx="8229600" cy="1143000"/>
          </a:xfrm>
        </p:spPr>
        <p:txBody>
          <a:bodyPr/>
          <a:lstStyle/>
          <a:p>
            <a:r>
              <a:rPr lang="de-CH" dirty="0">
                <a:solidFill>
                  <a:srgbClr val="FD672B"/>
                </a:solidFill>
              </a:rPr>
              <a:t>La Sezione Aurea</a:t>
            </a:r>
            <a:endParaRPr lang="it-IT" dirty="0">
              <a:solidFill>
                <a:srgbClr val="FD672B"/>
              </a:solidFill>
            </a:endParaRPr>
          </a:p>
        </p:txBody>
      </p:sp>
      <p:sp>
        <p:nvSpPr>
          <p:cNvPr id="15364" name="Text Box 4"/>
          <p:cNvSpPr txBox="1">
            <a:spLocks noChangeArrowheads="1"/>
          </p:cNvSpPr>
          <p:nvPr/>
        </p:nvSpPr>
        <p:spPr bwMode="auto">
          <a:xfrm>
            <a:off x="1258888" y="1844675"/>
            <a:ext cx="6553200" cy="4211638"/>
          </a:xfrm>
          <a:prstGeom prst="rect">
            <a:avLst/>
          </a:prstGeom>
          <a:noFill/>
          <a:ln w="9525">
            <a:noFill/>
            <a:miter lim="800000"/>
            <a:headEnd/>
            <a:tailEnd/>
          </a:ln>
          <a:effectLst/>
        </p:spPr>
        <p:txBody>
          <a:bodyPr>
            <a:spAutoFit/>
          </a:bodyPr>
          <a:lstStyle/>
          <a:p>
            <a:r>
              <a:rPr lang="it-IT">
                <a:latin typeface="Arial" charset="0"/>
              </a:rPr>
              <a:t>L’uomo fa scoperte meravigliose per poi ritrovarle in natura.</a:t>
            </a:r>
          </a:p>
          <a:p>
            <a:endParaRPr lang="it-IT">
              <a:latin typeface="Arial" charset="0"/>
            </a:endParaRPr>
          </a:p>
          <a:p>
            <a:r>
              <a:rPr lang="it-IT">
                <a:latin typeface="Arial" charset="0"/>
              </a:rPr>
              <a:t>La Sezione Aurea è una semplice dimostrazione che uomo e natura sono entrambi creatori di forme e figure magnifiche. Quindi per proporzionare gli oggetti ci si serve di rapporti, tra cui un rapporto antico, è la </a:t>
            </a:r>
            <a:r>
              <a:rPr lang="it-IT" u="sng">
                <a:latin typeface="Arial" charset="0"/>
              </a:rPr>
              <a:t>“Sezione Aurea”.</a:t>
            </a:r>
          </a:p>
          <a:p>
            <a:r>
              <a:rPr lang="it-IT">
                <a:latin typeface="Arial" charset="0"/>
              </a:rPr>
              <a:t>La Sezione Aurea non è un semplice rapporto di numeri ma è un rapporto che contribuisce alla bellezza di tutto ciò che ci circonda; per questo è detta “d’oro” oppure “divina”. La sua storia ha avuto inizio nella Grecia Classica.</a:t>
            </a:r>
          </a:p>
          <a:p>
            <a:r>
              <a:rPr lang="it-IT">
                <a:latin typeface="Arial" charset="0"/>
              </a:rPr>
              <a:t>Era nota ai Pitagorici, a Platone, a Euclide.</a:t>
            </a:r>
          </a:p>
          <a:p>
            <a:endParaRPr lang="it-IT">
              <a:latin typeface="Arial" charset="0"/>
            </a:endParaRPr>
          </a:p>
          <a:p>
            <a:endParaRPr lang="it-IT">
              <a:latin typeface="Arial" charset="0"/>
            </a:endParaRPr>
          </a:p>
          <a:p>
            <a:r>
              <a:rPr lang="it-IT">
                <a:latin typeface="Arial" charset="0"/>
              </a:rPr>
              <a:t>La Sezione Aurea e il Rapporto Aureo sono legati alla Serie di Fibonacci.</a:t>
            </a:r>
          </a:p>
        </p:txBody>
      </p:sp>
    </p:spTree>
  </p:cSld>
  <p:clrMapOvr>
    <a:masterClrMapping/>
  </p:clrMapOvr>
  <p:transition spd="med" advTm="3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anim calcmode="lin" valueType="num">
                                      <p:cBhvr>
                                        <p:cTn id="8" dur="2000" fill="hold"/>
                                        <p:tgtEl>
                                          <p:spTgt spid="15362"/>
                                        </p:tgtEl>
                                        <p:attrNameLst>
                                          <p:attrName>ppt_w</p:attrName>
                                        </p:attrNameLst>
                                      </p:cBhvr>
                                      <p:tavLst>
                                        <p:tav tm="0" fmla="#ppt_w*sin(2.5*pi*$)">
                                          <p:val>
                                            <p:fltVal val="0"/>
                                          </p:val>
                                        </p:tav>
                                        <p:tav tm="100000">
                                          <p:val>
                                            <p:fltVal val="1"/>
                                          </p:val>
                                        </p:tav>
                                      </p:tavLst>
                                    </p:anim>
                                    <p:anim calcmode="lin" valueType="num">
                                      <p:cBhvr>
                                        <p:cTn id="9" dur="2000" fill="hold"/>
                                        <p:tgtEl>
                                          <p:spTgt spid="15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19243"/>
            </a:gs>
            <a:gs pos="50000">
              <a:srgbClr val="E19243">
                <a:gamma/>
                <a:tint val="0"/>
                <a:invGamma/>
              </a:srgbClr>
            </a:gs>
            <a:gs pos="100000">
              <a:srgbClr val="E19243"/>
            </a:gs>
          </a:gsLst>
          <a:lin ang="27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88913"/>
            <a:ext cx="8229600" cy="1143000"/>
          </a:xfrm>
        </p:spPr>
        <p:txBody>
          <a:bodyPr/>
          <a:lstStyle/>
          <a:p>
            <a:r>
              <a:rPr lang="de-DE">
                <a:solidFill>
                  <a:srgbClr val="890505"/>
                </a:solidFill>
              </a:rPr>
              <a:t>Definizione</a:t>
            </a:r>
          </a:p>
        </p:txBody>
      </p:sp>
      <p:sp>
        <p:nvSpPr>
          <p:cNvPr id="38915" name="Rectangle 3"/>
          <p:cNvSpPr>
            <a:spLocks noGrp="1" noChangeArrowheads="1"/>
          </p:cNvSpPr>
          <p:nvPr>
            <p:ph idx="1"/>
          </p:nvPr>
        </p:nvSpPr>
        <p:spPr>
          <a:xfrm>
            <a:off x="323850" y="1557338"/>
            <a:ext cx="8229600" cy="4525962"/>
          </a:xfrm>
        </p:spPr>
        <p:txBody>
          <a:bodyPr>
            <a:normAutofit lnSpcReduction="10000"/>
          </a:bodyPr>
          <a:lstStyle/>
          <a:p>
            <a:pPr>
              <a:lnSpc>
                <a:spcPct val="90000"/>
              </a:lnSpc>
              <a:buFontTx/>
              <a:buNone/>
            </a:pPr>
            <a:r>
              <a:rPr lang="de-DE" sz="1400" dirty="0"/>
              <a:t>     “Si </a:t>
            </a:r>
            <a:r>
              <a:rPr lang="de-DE" sz="1400" dirty="0" err="1"/>
              <a:t>dice</a:t>
            </a:r>
            <a:r>
              <a:rPr lang="de-DE" sz="1400" dirty="0"/>
              <a:t> </a:t>
            </a:r>
            <a:r>
              <a:rPr lang="de-DE" sz="1400" dirty="0" err="1"/>
              <a:t>che</a:t>
            </a:r>
            <a:r>
              <a:rPr lang="de-DE" sz="1400" dirty="0"/>
              <a:t> un </a:t>
            </a:r>
            <a:r>
              <a:rPr lang="de-DE" sz="1400" dirty="0" err="1"/>
              <a:t>segmento</a:t>
            </a:r>
            <a:r>
              <a:rPr lang="de-DE" sz="1400" dirty="0"/>
              <a:t> </a:t>
            </a:r>
            <a:r>
              <a:rPr lang="de-DE" sz="1400" dirty="0" err="1"/>
              <a:t>risulta</a:t>
            </a:r>
            <a:r>
              <a:rPr lang="de-DE" sz="1400" dirty="0"/>
              <a:t> </a:t>
            </a:r>
            <a:r>
              <a:rPr lang="de-DE" sz="1400" dirty="0" err="1"/>
              <a:t>diviso</a:t>
            </a:r>
            <a:r>
              <a:rPr lang="de-DE" sz="1400" dirty="0"/>
              <a:t> in </a:t>
            </a:r>
            <a:r>
              <a:rPr lang="de-DE" sz="1400" dirty="0" err="1"/>
              <a:t>estrema</a:t>
            </a:r>
            <a:r>
              <a:rPr lang="de-DE" sz="1400" dirty="0"/>
              <a:t> e </a:t>
            </a:r>
            <a:r>
              <a:rPr lang="de-DE" sz="1400" dirty="0" err="1"/>
              <a:t>media</a:t>
            </a:r>
            <a:r>
              <a:rPr lang="de-DE" sz="1400" dirty="0"/>
              <a:t> </a:t>
            </a:r>
            <a:r>
              <a:rPr lang="de-DE" sz="1400" dirty="0" err="1"/>
              <a:t>ragione</a:t>
            </a:r>
            <a:r>
              <a:rPr lang="de-DE" sz="1400" dirty="0"/>
              <a:t> </a:t>
            </a:r>
            <a:r>
              <a:rPr lang="de-DE" sz="1400" dirty="0" err="1"/>
              <a:t>quando</a:t>
            </a:r>
            <a:r>
              <a:rPr lang="de-DE" sz="1400" dirty="0"/>
              <a:t> </a:t>
            </a:r>
            <a:r>
              <a:rPr lang="de-DE" sz="1400" dirty="0" err="1"/>
              <a:t>tutto</a:t>
            </a:r>
            <a:r>
              <a:rPr lang="de-DE" sz="1400" dirty="0"/>
              <a:t> un </a:t>
            </a:r>
            <a:r>
              <a:rPr lang="de-DE" sz="1400" dirty="0" err="1"/>
              <a:t>segmento</a:t>
            </a:r>
            <a:r>
              <a:rPr lang="de-DE" sz="1400" dirty="0"/>
              <a:t> </a:t>
            </a:r>
            <a:r>
              <a:rPr lang="de-DE" sz="1400" dirty="0" err="1"/>
              <a:t>sta</a:t>
            </a:r>
            <a:r>
              <a:rPr lang="de-DE" sz="1400" dirty="0"/>
              <a:t> alla </a:t>
            </a:r>
            <a:r>
              <a:rPr lang="de-DE" sz="1400" dirty="0" err="1"/>
              <a:t>parte</a:t>
            </a:r>
            <a:r>
              <a:rPr lang="de-DE" sz="1400" dirty="0"/>
              <a:t> </a:t>
            </a:r>
            <a:r>
              <a:rPr lang="de-DE" sz="1400" dirty="0" err="1"/>
              <a:t>maggiore</a:t>
            </a:r>
            <a:r>
              <a:rPr lang="de-DE" sz="1400" dirty="0"/>
              <a:t> di </a:t>
            </a:r>
            <a:r>
              <a:rPr lang="de-DE" sz="1400" dirty="0" err="1"/>
              <a:t>esso</a:t>
            </a:r>
            <a:r>
              <a:rPr lang="de-DE" sz="1400" dirty="0"/>
              <a:t> </a:t>
            </a:r>
            <a:r>
              <a:rPr lang="de-DE" sz="1400" dirty="0" err="1"/>
              <a:t>come</a:t>
            </a:r>
            <a:r>
              <a:rPr lang="de-DE" sz="1400" dirty="0"/>
              <a:t> la </a:t>
            </a:r>
            <a:r>
              <a:rPr lang="de-DE" sz="1400" dirty="0" err="1"/>
              <a:t>parte</a:t>
            </a:r>
            <a:r>
              <a:rPr lang="de-DE" sz="1400" dirty="0"/>
              <a:t> </a:t>
            </a:r>
            <a:r>
              <a:rPr lang="de-DE" sz="1400" dirty="0" err="1"/>
              <a:t>maggiore</a:t>
            </a:r>
            <a:r>
              <a:rPr lang="de-DE" sz="1400" dirty="0"/>
              <a:t> </a:t>
            </a:r>
            <a:r>
              <a:rPr lang="de-DE" sz="1400" dirty="0" err="1"/>
              <a:t>sta</a:t>
            </a:r>
            <a:r>
              <a:rPr lang="de-DE" sz="1400" dirty="0"/>
              <a:t> a </a:t>
            </a:r>
            <a:r>
              <a:rPr lang="de-DE" sz="1400" dirty="0" err="1"/>
              <a:t>quella</a:t>
            </a:r>
            <a:r>
              <a:rPr lang="de-DE" sz="1400" dirty="0"/>
              <a:t> </a:t>
            </a:r>
            <a:r>
              <a:rPr lang="de-DE" sz="1400" dirty="0" err="1"/>
              <a:t>minore</a:t>
            </a:r>
            <a:r>
              <a:rPr lang="de-DE" sz="1400" dirty="0"/>
              <a:t>“.</a:t>
            </a:r>
          </a:p>
          <a:p>
            <a:pPr>
              <a:lnSpc>
                <a:spcPct val="90000"/>
              </a:lnSpc>
              <a:buFontTx/>
              <a:buNone/>
            </a:pPr>
            <a:endParaRPr lang="de-DE" sz="1400" dirty="0"/>
          </a:p>
          <a:p>
            <a:pPr algn="ctr">
              <a:lnSpc>
                <a:spcPct val="90000"/>
              </a:lnSpc>
              <a:buFontTx/>
              <a:buNone/>
            </a:pPr>
            <a:endParaRPr lang="de-DE" sz="1400" dirty="0"/>
          </a:p>
          <a:p>
            <a:pPr algn="ctr">
              <a:lnSpc>
                <a:spcPct val="90000"/>
              </a:lnSpc>
              <a:buFont typeface="Wingdings 2" pitchFamily="18" charset="2"/>
              <a:buNone/>
            </a:pPr>
            <a:r>
              <a:rPr lang="de-DE" sz="1400" b="1" dirty="0">
                <a:latin typeface="Rage Italic" pitchFamily="66" charset="0"/>
              </a:rPr>
              <a:t>•</a:t>
            </a:r>
            <a:r>
              <a:rPr lang="de-DE" sz="1400" b="1" dirty="0"/>
              <a:t>---------------- </a:t>
            </a:r>
            <a:r>
              <a:rPr lang="de-DE" sz="1400" b="1" dirty="0">
                <a:latin typeface="Rage Italic" pitchFamily="66" charset="0"/>
                <a:sym typeface="Wingdings 2" pitchFamily="18" charset="2"/>
              </a:rPr>
              <a:t>•</a:t>
            </a:r>
            <a:r>
              <a:rPr lang="de-DE" sz="1400" b="1" dirty="0">
                <a:sym typeface="Wingdings 2" pitchFamily="18" charset="2"/>
              </a:rPr>
              <a:t>- </a:t>
            </a:r>
          </a:p>
          <a:p>
            <a:pPr>
              <a:lnSpc>
                <a:spcPct val="90000"/>
              </a:lnSpc>
              <a:buFont typeface="Wingdings 2" pitchFamily="18" charset="2"/>
              <a:buNone/>
            </a:pPr>
            <a:r>
              <a:rPr lang="de-DE" sz="1400" b="1" dirty="0">
                <a:sym typeface="Wingdings 2" pitchFamily="18" charset="2"/>
              </a:rPr>
              <a:t>                                                                   -----------</a:t>
            </a:r>
          </a:p>
          <a:p>
            <a:pPr>
              <a:lnSpc>
                <a:spcPct val="90000"/>
              </a:lnSpc>
              <a:buFont typeface="Wingdings 2" pitchFamily="18" charset="2"/>
              <a:buNone/>
            </a:pPr>
            <a:r>
              <a:rPr lang="de-DE" sz="1400" dirty="0">
                <a:sym typeface="Wingdings 2" pitchFamily="18" charset="2"/>
              </a:rPr>
              <a:t>                                                                    </a:t>
            </a:r>
            <a:r>
              <a:rPr lang="de-DE" sz="1400" b="1" dirty="0">
                <a:sym typeface="Wingdings 2" pitchFamily="18" charset="2"/>
              </a:rPr>
              <a:t>A                       XB</a:t>
            </a:r>
          </a:p>
          <a:p>
            <a:pPr>
              <a:lnSpc>
                <a:spcPct val="90000"/>
              </a:lnSpc>
              <a:buFont typeface="Wingdings 2" pitchFamily="18" charset="2"/>
              <a:buNone/>
            </a:pPr>
            <a:endParaRPr lang="de-DE" sz="1400" b="1" dirty="0">
              <a:sym typeface="Wingdings 2" pitchFamily="18" charset="2"/>
            </a:endParaRPr>
          </a:p>
          <a:p>
            <a:pPr>
              <a:lnSpc>
                <a:spcPct val="90000"/>
              </a:lnSpc>
              <a:buFont typeface="Wingdings 2" pitchFamily="18" charset="2"/>
              <a:buNone/>
            </a:pPr>
            <a:r>
              <a:rPr lang="de-DE" sz="1400" dirty="0" err="1">
                <a:sym typeface="Wingdings 2" pitchFamily="18" charset="2"/>
              </a:rPr>
              <a:t>Facendo</a:t>
            </a:r>
            <a:r>
              <a:rPr lang="de-DE" sz="1400" dirty="0">
                <a:sym typeface="Wingdings 2" pitchFamily="18" charset="2"/>
              </a:rPr>
              <a:t> </a:t>
            </a:r>
            <a:r>
              <a:rPr lang="de-DE" sz="1400" dirty="0" err="1">
                <a:sym typeface="Wingdings 2" pitchFamily="18" charset="2"/>
              </a:rPr>
              <a:t>riferimento</a:t>
            </a:r>
            <a:r>
              <a:rPr lang="de-DE" sz="1400" dirty="0">
                <a:sym typeface="Wingdings 2" pitchFamily="18" charset="2"/>
              </a:rPr>
              <a:t> alla </a:t>
            </a:r>
            <a:r>
              <a:rPr lang="de-DE" sz="1400" dirty="0" err="1">
                <a:sym typeface="Wingdings 2" pitchFamily="18" charset="2"/>
              </a:rPr>
              <a:t>precedente</a:t>
            </a:r>
            <a:r>
              <a:rPr lang="de-DE" sz="1400" dirty="0">
                <a:sym typeface="Wingdings 2" pitchFamily="18" charset="2"/>
              </a:rPr>
              <a:t> </a:t>
            </a:r>
            <a:r>
              <a:rPr lang="de-DE" sz="1400" dirty="0" err="1">
                <a:sym typeface="Wingdings 2" pitchFamily="18" charset="2"/>
              </a:rPr>
              <a:t>figura</a:t>
            </a:r>
            <a:r>
              <a:rPr lang="de-DE" sz="1400" dirty="0">
                <a:sym typeface="Wingdings 2" pitchFamily="18" charset="2"/>
              </a:rPr>
              <a:t>, </a:t>
            </a:r>
            <a:r>
              <a:rPr lang="de-DE" sz="1400" dirty="0" err="1">
                <a:sym typeface="Wingdings 2" pitchFamily="18" charset="2"/>
              </a:rPr>
              <a:t>l`enunciato</a:t>
            </a:r>
            <a:r>
              <a:rPr lang="de-DE" sz="1400" dirty="0">
                <a:sym typeface="Wingdings 2" pitchFamily="18" charset="2"/>
              </a:rPr>
              <a:t> </a:t>
            </a:r>
            <a:r>
              <a:rPr lang="de-DE" sz="1400" dirty="0" err="1">
                <a:sym typeface="Wingdings 2" pitchFamily="18" charset="2"/>
              </a:rPr>
              <a:t>significa</a:t>
            </a:r>
            <a:r>
              <a:rPr lang="de-DE" sz="1400" dirty="0">
                <a:sym typeface="Wingdings 2" pitchFamily="18" charset="2"/>
              </a:rPr>
              <a:t> </a:t>
            </a:r>
            <a:r>
              <a:rPr lang="de-DE" sz="1400" dirty="0" err="1">
                <a:sym typeface="Wingdings 2" pitchFamily="18" charset="2"/>
              </a:rPr>
              <a:t>che</a:t>
            </a:r>
            <a:r>
              <a:rPr lang="de-DE" sz="1400" dirty="0">
                <a:sym typeface="Wingdings 2" pitchFamily="18" charset="2"/>
              </a:rPr>
              <a:t> </a:t>
            </a:r>
            <a:r>
              <a:rPr lang="de-DE" sz="1400" dirty="0" err="1">
                <a:sym typeface="Wingdings 2" pitchFamily="18" charset="2"/>
              </a:rPr>
              <a:t>bisogna</a:t>
            </a:r>
            <a:r>
              <a:rPr lang="de-DE" sz="1400" dirty="0">
                <a:sym typeface="Wingdings 2" pitchFamily="18" charset="2"/>
              </a:rPr>
              <a:t> </a:t>
            </a:r>
            <a:r>
              <a:rPr lang="de-DE" sz="1400" dirty="0" err="1">
                <a:sym typeface="Wingdings 2" pitchFamily="18" charset="2"/>
              </a:rPr>
              <a:t>determinare</a:t>
            </a:r>
            <a:r>
              <a:rPr lang="de-DE" sz="1400" dirty="0">
                <a:sym typeface="Wingdings 2" pitchFamily="18" charset="2"/>
              </a:rPr>
              <a:t> </a:t>
            </a:r>
            <a:r>
              <a:rPr lang="de-DE" sz="1400" dirty="0" err="1">
                <a:sym typeface="Wingdings 2" pitchFamily="18" charset="2"/>
              </a:rPr>
              <a:t>il</a:t>
            </a:r>
            <a:r>
              <a:rPr lang="de-DE" sz="1400" dirty="0">
                <a:sym typeface="Wingdings 2" pitchFamily="18" charset="2"/>
              </a:rPr>
              <a:t> </a:t>
            </a:r>
            <a:r>
              <a:rPr lang="de-DE" sz="1400" dirty="0" err="1">
                <a:sym typeface="Wingdings 2" pitchFamily="18" charset="2"/>
              </a:rPr>
              <a:t>segmento</a:t>
            </a:r>
            <a:r>
              <a:rPr lang="de-DE" sz="1400" dirty="0">
                <a:sym typeface="Wingdings 2" pitchFamily="18" charset="2"/>
              </a:rPr>
              <a:t> AX </a:t>
            </a:r>
            <a:r>
              <a:rPr lang="de-DE" sz="1400" dirty="0" err="1">
                <a:sym typeface="Wingdings 2" pitchFamily="18" charset="2"/>
              </a:rPr>
              <a:t>che</a:t>
            </a:r>
            <a:r>
              <a:rPr lang="de-DE" sz="1400" dirty="0">
                <a:sym typeface="Wingdings 2" pitchFamily="18" charset="2"/>
              </a:rPr>
              <a:t> </a:t>
            </a:r>
            <a:r>
              <a:rPr lang="de-DE" sz="1400" dirty="0" err="1">
                <a:sym typeface="Wingdings 2" pitchFamily="18" charset="2"/>
              </a:rPr>
              <a:t>sia</a:t>
            </a:r>
            <a:r>
              <a:rPr lang="de-DE" sz="1400" dirty="0">
                <a:sym typeface="Wingdings 2" pitchFamily="18" charset="2"/>
              </a:rPr>
              <a:t> medio proporzionale del </a:t>
            </a:r>
            <a:r>
              <a:rPr lang="de-DE" sz="1400" dirty="0" err="1">
                <a:sym typeface="Wingdings 2" pitchFamily="18" charset="2"/>
              </a:rPr>
              <a:t>segmento</a:t>
            </a:r>
            <a:r>
              <a:rPr lang="de-DE" sz="1400" dirty="0">
                <a:sym typeface="Wingdings 2" pitchFamily="18" charset="2"/>
              </a:rPr>
              <a:t> AB, </a:t>
            </a:r>
            <a:r>
              <a:rPr lang="de-DE" sz="1400" dirty="0" err="1">
                <a:sym typeface="Wingdings 2" pitchFamily="18" charset="2"/>
              </a:rPr>
              <a:t>ovvero</a:t>
            </a:r>
            <a:r>
              <a:rPr lang="de-DE" sz="1400" dirty="0">
                <a:sym typeface="Wingdings 2" pitchFamily="18" charset="2"/>
              </a:rPr>
              <a:t> </a:t>
            </a:r>
            <a:r>
              <a:rPr lang="de-DE" sz="1400" dirty="0" err="1">
                <a:sym typeface="Wingdings 2" pitchFamily="18" charset="2"/>
              </a:rPr>
              <a:t>tale</a:t>
            </a:r>
            <a:r>
              <a:rPr lang="de-DE" sz="1400" dirty="0">
                <a:sym typeface="Wingdings 2" pitchFamily="18" charset="2"/>
              </a:rPr>
              <a:t> </a:t>
            </a:r>
            <a:r>
              <a:rPr lang="de-DE" sz="1400" dirty="0" err="1">
                <a:sym typeface="Wingdings 2" pitchFamily="18" charset="2"/>
              </a:rPr>
              <a:t>che</a:t>
            </a:r>
            <a:endParaRPr lang="de-DE" sz="1400" dirty="0">
              <a:sym typeface="Wingdings 2" pitchFamily="18" charset="2"/>
            </a:endParaRPr>
          </a:p>
          <a:p>
            <a:pPr>
              <a:lnSpc>
                <a:spcPct val="90000"/>
              </a:lnSpc>
              <a:buFont typeface="Wingdings 2" pitchFamily="18" charset="2"/>
              <a:buNone/>
            </a:pPr>
            <a:r>
              <a:rPr lang="de-DE" sz="1400" dirty="0">
                <a:sym typeface="Wingdings 2" pitchFamily="18" charset="2"/>
              </a:rPr>
              <a:t> </a:t>
            </a:r>
          </a:p>
          <a:p>
            <a:pPr algn="ctr">
              <a:lnSpc>
                <a:spcPct val="90000"/>
              </a:lnSpc>
              <a:buFont typeface="Wingdings 2" pitchFamily="18" charset="2"/>
              <a:buNone/>
            </a:pPr>
            <a:r>
              <a:rPr lang="de-DE" sz="1400" b="1" dirty="0">
                <a:sym typeface="Wingdings 2" pitchFamily="18" charset="2"/>
              </a:rPr>
              <a:t>AB : AX = AX : XB</a:t>
            </a:r>
          </a:p>
          <a:p>
            <a:pPr algn="ctr">
              <a:lnSpc>
                <a:spcPct val="90000"/>
              </a:lnSpc>
              <a:buFont typeface="Wingdings 2" pitchFamily="18" charset="2"/>
              <a:buNone/>
            </a:pPr>
            <a:endParaRPr lang="de-DE" sz="1400" b="1" dirty="0">
              <a:sym typeface="Wingdings 2" pitchFamily="18" charset="2"/>
            </a:endParaRPr>
          </a:p>
          <a:p>
            <a:pPr>
              <a:lnSpc>
                <a:spcPct val="90000"/>
              </a:lnSpc>
              <a:buFont typeface="Wingdings 2" pitchFamily="18" charset="2"/>
              <a:buNone/>
            </a:pPr>
            <a:r>
              <a:rPr lang="de-DE" sz="1400" dirty="0" err="1">
                <a:sym typeface="Wingdings 2" pitchFamily="18" charset="2"/>
              </a:rPr>
              <a:t>Dei</a:t>
            </a:r>
            <a:r>
              <a:rPr lang="de-DE" sz="1400" dirty="0">
                <a:sym typeface="Wingdings 2" pitchFamily="18" charset="2"/>
              </a:rPr>
              <a:t> due </a:t>
            </a:r>
            <a:r>
              <a:rPr lang="de-DE" sz="1400" dirty="0" err="1">
                <a:sym typeface="Wingdings 2" pitchFamily="18" charset="2"/>
              </a:rPr>
              <a:t>segmenti</a:t>
            </a:r>
            <a:r>
              <a:rPr lang="de-DE" sz="1400" dirty="0">
                <a:sym typeface="Wingdings 2" pitchFamily="18" charset="2"/>
              </a:rPr>
              <a:t> in </a:t>
            </a:r>
            <a:r>
              <a:rPr lang="de-DE" sz="1400" dirty="0" err="1">
                <a:sym typeface="Wingdings 2" pitchFamily="18" charset="2"/>
              </a:rPr>
              <a:t>cui</a:t>
            </a:r>
            <a:r>
              <a:rPr lang="de-DE" sz="1400" dirty="0">
                <a:sym typeface="Wingdings 2" pitchFamily="18" charset="2"/>
              </a:rPr>
              <a:t> </a:t>
            </a:r>
            <a:r>
              <a:rPr lang="de-DE" sz="1400" dirty="0" err="1">
                <a:sym typeface="Wingdings 2" pitchFamily="18" charset="2"/>
              </a:rPr>
              <a:t>il</a:t>
            </a:r>
            <a:r>
              <a:rPr lang="de-DE" sz="1400" dirty="0">
                <a:sym typeface="Wingdings 2" pitchFamily="18" charset="2"/>
              </a:rPr>
              <a:t> </a:t>
            </a:r>
            <a:r>
              <a:rPr lang="de-DE" sz="1400" dirty="0" err="1">
                <a:sym typeface="Wingdings 2" pitchFamily="18" charset="2"/>
              </a:rPr>
              <a:t>segmento</a:t>
            </a:r>
            <a:r>
              <a:rPr lang="de-DE" sz="1400" dirty="0">
                <a:sym typeface="Wingdings 2" pitchFamily="18" charset="2"/>
              </a:rPr>
              <a:t> </a:t>
            </a:r>
            <a:r>
              <a:rPr lang="de-DE" sz="1400" b="1" dirty="0">
                <a:sym typeface="Wingdings 2" pitchFamily="18" charset="2"/>
              </a:rPr>
              <a:t>AB</a:t>
            </a:r>
            <a:r>
              <a:rPr lang="de-DE" sz="1400" dirty="0">
                <a:sym typeface="Wingdings 2" pitchFamily="18" charset="2"/>
              </a:rPr>
              <a:t> </a:t>
            </a:r>
            <a:r>
              <a:rPr lang="de-DE" sz="1400" dirty="0" err="1">
                <a:sym typeface="Wingdings 2" pitchFamily="18" charset="2"/>
              </a:rPr>
              <a:t>viene</a:t>
            </a:r>
            <a:r>
              <a:rPr lang="de-DE" sz="1400" dirty="0">
                <a:sym typeface="Wingdings 2" pitchFamily="18" charset="2"/>
              </a:rPr>
              <a:t> </a:t>
            </a:r>
            <a:r>
              <a:rPr lang="de-DE" sz="1400" dirty="0" err="1">
                <a:sym typeface="Wingdings 2" pitchFamily="18" charset="2"/>
              </a:rPr>
              <a:t>diviso</a:t>
            </a:r>
            <a:r>
              <a:rPr lang="de-DE" sz="1400" dirty="0">
                <a:sym typeface="Wingdings 2" pitchFamily="18" charset="2"/>
              </a:rPr>
              <a:t>, </a:t>
            </a:r>
            <a:r>
              <a:rPr lang="de-DE" sz="1400" b="1" dirty="0">
                <a:sym typeface="Wingdings 2" pitchFamily="18" charset="2"/>
              </a:rPr>
              <a:t>AX</a:t>
            </a:r>
            <a:r>
              <a:rPr lang="de-DE" sz="1400" dirty="0">
                <a:sym typeface="Wingdings 2" pitchFamily="18" charset="2"/>
              </a:rPr>
              <a:t> </a:t>
            </a:r>
            <a:r>
              <a:rPr lang="de-DE" sz="1400" dirty="0" err="1">
                <a:sym typeface="Wingdings 2" pitchFamily="18" charset="2"/>
              </a:rPr>
              <a:t>viene</a:t>
            </a:r>
            <a:r>
              <a:rPr lang="de-DE" sz="1400" dirty="0">
                <a:sym typeface="Wingdings 2" pitchFamily="18" charset="2"/>
              </a:rPr>
              <a:t> </a:t>
            </a:r>
            <a:r>
              <a:rPr lang="de-DE" sz="1400" dirty="0" err="1">
                <a:sym typeface="Wingdings 2" pitchFamily="18" charset="2"/>
              </a:rPr>
              <a:t>detto</a:t>
            </a:r>
            <a:r>
              <a:rPr lang="de-DE" sz="1400" dirty="0">
                <a:sym typeface="Wingdings 2" pitchFamily="18" charset="2"/>
              </a:rPr>
              <a:t> la </a:t>
            </a:r>
            <a:r>
              <a:rPr lang="de-DE" sz="1400" b="1" dirty="0">
                <a:sym typeface="Wingdings 2" pitchFamily="18" charset="2"/>
              </a:rPr>
              <a:t>Sezione </a:t>
            </a:r>
            <a:r>
              <a:rPr lang="de-DE" sz="1400" b="1" dirty="0" err="1">
                <a:sym typeface="Wingdings 2" pitchFamily="18" charset="2"/>
              </a:rPr>
              <a:t>Aurea</a:t>
            </a:r>
            <a:r>
              <a:rPr lang="de-DE" sz="1400" dirty="0">
                <a:sym typeface="Wingdings 2" pitchFamily="18" charset="2"/>
              </a:rPr>
              <a:t> di </a:t>
            </a:r>
            <a:r>
              <a:rPr lang="de-DE" sz="1400" b="1" dirty="0">
                <a:sym typeface="Wingdings 2" pitchFamily="18" charset="2"/>
              </a:rPr>
              <a:t>AB</a:t>
            </a:r>
            <a:r>
              <a:rPr lang="de-DE" sz="1400" dirty="0">
                <a:sym typeface="Wingdings 2" pitchFamily="18" charset="2"/>
              </a:rPr>
              <a:t>.</a:t>
            </a:r>
          </a:p>
          <a:p>
            <a:pPr>
              <a:lnSpc>
                <a:spcPct val="90000"/>
              </a:lnSpc>
              <a:buFont typeface="Wingdings 2" pitchFamily="18" charset="2"/>
              <a:buNone/>
            </a:pPr>
            <a:r>
              <a:rPr lang="de-DE" sz="1400" dirty="0">
                <a:sym typeface="Wingdings 2" pitchFamily="18" charset="2"/>
              </a:rPr>
              <a:t>Il </a:t>
            </a:r>
            <a:r>
              <a:rPr lang="de-DE" sz="1400" dirty="0" err="1">
                <a:sym typeface="Wingdings 2" pitchFamily="18" charset="2"/>
              </a:rPr>
              <a:t>valore</a:t>
            </a:r>
            <a:r>
              <a:rPr lang="de-DE" sz="1400" dirty="0">
                <a:sym typeface="Wingdings 2" pitchFamily="18" charset="2"/>
              </a:rPr>
              <a:t> </a:t>
            </a:r>
            <a:r>
              <a:rPr lang="de-DE" sz="1400" dirty="0" err="1">
                <a:sym typeface="Wingdings 2" pitchFamily="18" charset="2"/>
              </a:rPr>
              <a:t>numerico</a:t>
            </a:r>
            <a:r>
              <a:rPr lang="de-DE" sz="1400" dirty="0">
                <a:sym typeface="Wingdings 2" pitchFamily="18" charset="2"/>
              </a:rPr>
              <a:t> del </a:t>
            </a:r>
            <a:r>
              <a:rPr lang="de-DE" sz="1400" dirty="0" err="1">
                <a:sym typeface="Wingdings 2" pitchFamily="18" charset="2"/>
              </a:rPr>
              <a:t>segmento</a:t>
            </a:r>
            <a:r>
              <a:rPr lang="de-DE" sz="1400" dirty="0">
                <a:sym typeface="Wingdings 2" pitchFamily="18" charset="2"/>
              </a:rPr>
              <a:t> </a:t>
            </a:r>
            <a:r>
              <a:rPr lang="de-DE" sz="1400" b="1" dirty="0">
                <a:sym typeface="Wingdings 2" pitchFamily="18" charset="2"/>
              </a:rPr>
              <a:t>AX</a:t>
            </a:r>
            <a:r>
              <a:rPr lang="de-DE" sz="1400" dirty="0">
                <a:sym typeface="Wingdings 2" pitchFamily="18" charset="2"/>
              </a:rPr>
              <a:t> </a:t>
            </a:r>
            <a:r>
              <a:rPr lang="de-DE" sz="1400" dirty="0" err="1">
                <a:sym typeface="Wingdings 2" pitchFamily="18" charset="2"/>
              </a:rPr>
              <a:t>che</a:t>
            </a:r>
            <a:r>
              <a:rPr lang="de-DE" sz="1400" dirty="0">
                <a:sym typeface="Wingdings 2" pitchFamily="18" charset="2"/>
              </a:rPr>
              <a:t> </a:t>
            </a:r>
            <a:r>
              <a:rPr lang="de-DE" sz="1400" dirty="0" err="1">
                <a:sym typeface="Wingdings 2" pitchFamily="18" charset="2"/>
              </a:rPr>
              <a:t>rappresenta</a:t>
            </a:r>
            <a:r>
              <a:rPr lang="de-DE" sz="1400" dirty="0">
                <a:sym typeface="Wingdings 2" pitchFamily="18" charset="2"/>
              </a:rPr>
              <a:t> la sezione </a:t>
            </a:r>
            <a:r>
              <a:rPr lang="de-DE" sz="1400" dirty="0" err="1">
                <a:sym typeface="Wingdings 2" pitchFamily="18" charset="2"/>
              </a:rPr>
              <a:t>aurea</a:t>
            </a:r>
            <a:r>
              <a:rPr lang="de-DE" sz="1400" dirty="0">
                <a:sym typeface="Wingdings 2" pitchFamily="18" charset="2"/>
              </a:rPr>
              <a:t> di un </a:t>
            </a:r>
            <a:r>
              <a:rPr lang="de-DE" sz="1400" dirty="0" err="1">
                <a:sym typeface="Wingdings 2" pitchFamily="18" charset="2"/>
              </a:rPr>
              <a:t>segmento</a:t>
            </a:r>
            <a:r>
              <a:rPr lang="de-DE" sz="1400" dirty="0">
                <a:sym typeface="Wingdings 2" pitchFamily="18" charset="2"/>
              </a:rPr>
              <a:t> </a:t>
            </a:r>
            <a:r>
              <a:rPr lang="de-DE" sz="1400" dirty="0" err="1">
                <a:sym typeface="Wingdings 2" pitchFamily="18" charset="2"/>
              </a:rPr>
              <a:t>unitario</a:t>
            </a:r>
            <a:r>
              <a:rPr lang="de-DE" sz="1400" dirty="0">
                <a:sym typeface="Wingdings 2" pitchFamily="18" charset="2"/>
              </a:rPr>
              <a:t> </a:t>
            </a:r>
            <a:r>
              <a:rPr lang="de-DE" sz="1400" b="1" dirty="0">
                <a:sym typeface="Wingdings 2" pitchFamily="18" charset="2"/>
              </a:rPr>
              <a:t>AB</a:t>
            </a:r>
            <a:r>
              <a:rPr lang="de-DE" sz="1400" dirty="0">
                <a:sym typeface="Wingdings 2" pitchFamily="18" charset="2"/>
              </a:rPr>
              <a:t>, </a:t>
            </a:r>
            <a:r>
              <a:rPr lang="de-DE" sz="1400" dirty="0" err="1">
                <a:sym typeface="Wingdings 2" pitchFamily="18" charset="2"/>
              </a:rPr>
              <a:t>cioé</a:t>
            </a:r>
            <a:r>
              <a:rPr lang="de-DE" sz="1400" dirty="0">
                <a:sym typeface="Wingdings 2" pitchFamily="18" charset="2"/>
              </a:rPr>
              <a:t> </a:t>
            </a:r>
            <a:r>
              <a:rPr lang="de-DE" sz="1400" b="1" dirty="0">
                <a:sym typeface="Wingdings 2" pitchFamily="18" charset="2"/>
              </a:rPr>
              <a:t>AB</a:t>
            </a:r>
            <a:r>
              <a:rPr lang="de-DE" sz="1400" dirty="0">
                <a:sym typeface="Wingdings 2" pitchFamily="18" charset="2"/>
              </a:rPr>
              <a:t> = 1, </a:t>
            </a:r>
            <a:r>
              <a:rPr lang="de-DE" sz="1400" dirty="0" err="1">
                <a:sym typeface="Wingdings 2" pitchFamily="18" charset="2"/>
              </a:rPr>
              <a:t>approssimato</a:t>
            </a:r>
            <a:r>
              <a:rPr lang="de-DE" sz="1400" dirty="0">
                <a:sym typeface="Wingdings 2" pitchFamily="18" charset="2"/>
              </a:rPr>
              <a:t> é : 0,61803988 </a:t>
            </a:r>
            <a:r>
              <a:rPr lang="de-DE" sz="1400" dirty="0" err="1">
                <a:sym typeface="Wingdings 2" pitchFamily="18" charset="2"/>
              </a:rPr>
              <a:t>ed</a:t>
            </a:r>
            <a:r>
              <a:rPr lang="de-DE" sz="1400" dirty="0">
                <a:sym typeface="Wingdings 2" pitchFamily="18" charset="2"/>
              </a:rPr>
              <a:t> in </a:t>
            </a:r>
            <a:r>
              <a:rPr lang="de-DE" sz="1400" dirty="0" err="1">
                <a:sym typeface="Wingdings 2" pitchFamily="18" charset="2"/>
              </a:rPr>
              <a:t>generale</a:t>
            </a:r>
            <a:r>
              <a:rPr lang="de-DE" sz="1400" b="1" dirty="0">
                <a:sym typeface="Wingdings 2" pitchFamily="18" charset="2"/>
              </a:rPr>
              <a:t> AX</a:t>
            </a:r>
            <a:r>
              <a:rPr lang="de-DE" sz="1400" dirty="0">
                <a:sym typeface="Wingdings 2" pitchFamily="18" charset="2"/>
              </a:rPr>
              <a:t> = 0,61803988 x </a:t>
            </a:r>
            <a:r>
              <a:rPr lang="de-DE" sz="1400" b="1" dirty="0">
                <a:sym typeface="Wingdings 2" pitchFamily="18" charset="2"/>
              </a:rPr>
              <a:t>AB</a:t>
            </a:r>
            <a:r>
              <a:rPr lang="de-DE" sz="1400" dirty="0">
                <a:sym typeface="Wingdings 2" pitchFamily="18" charset="2"/>
              </a:rPr>
              <a:t>. </a:t>
            </a:r>
          </a:p>
          <a:p>
            <a:pPr>
              <a:lnSpc>
                <a:spcPct val="90000"/>
              </a:lnSpc>
              <a:buFont typeface="Wingdings 2" pitchFamily="18" charset="2"/>
              <a:buNone/>
            </a:pPr>
            <a:endParaRPr lang="de-DE" sz="1400" dirty="0">
              <a:sym typeface="Wingdings 2" pitchFamily="18" charset="2"/>
            </a:endParaRPr>
          </a:p>
          <a:p>
            <a:pPr>
              <a:lnSpc>
                <a:spcPct val="90000"/>
              </a:lnSpc>
              <a:buFont typeface="Wingdings 2" pitchFamily="18" charset="2"/>
              <a:buNone/>
            </a:pPr>
            <a:r>
              <a:rPr lang="de-DE" sz="1400" dirty="0">
                <a:sym typeface="Wingdings 2" pitchFamily="18" charset="2"/>
              </a:rPr>
              <a:t>Non è un </a:t>
            </a:r>
            <a:r>
              <a:rPr lang="de-DE" sz="1400" dirty="0" err="1">
                <a:sym typeface="Wingdings 2" pitchFamily="18" charset="2"/>
              </a:rPr>
              <a:t>caso</a:t>
            </a:r>
            <a:r>
              <a:rPr lang="de-DE" sz="1400" dirty="0">
                <a:sym typeface="Wingdings 2" pitchFamily="18" charset="2"/>
              </a:rPr>
              <a:t> </a:t>
            </a:r>
            <a:r>
              <a:rPr lang="de-DE" sz="1400" dirty="0" err="1">
                <a:sym typeface="Wingdings 2" pitchFamily="18" charset="2"/>
              </a:rPr>
              <a:t>che</a:t>
            </a:r>
            <a:r>
              <a:rPr lang="de-DE" sz="1400" dirty="0">
                <a:sym typeface="Wingdings 2" pitchFamily="18" charset="2"/>
              </a:rPr>
              <a:t> la sezione </a:t>
            </a:r>
            <a:r>
              <a:rPr lang="de-DE" sz="1400" dirty="0" err="1">
                <a:sym typeface="Wingdings 2" pitchFamily="18" charset="2"/>
              </a:rPr>
              <a:t>aurea</a:t>
            </a:r>
            <a:r>
              <a:rPr lang="de-DE" sz="1400" dirty="0">
                <a:sym typeface="Wingdings 2" pitchFamily="18" charset="2"/>
              </a:rPr>
              <a:t> di un </a:t>
            </a:r>
            <a:r>
              <a:rPr lang="de-DE" sz="1400" dirty="0" err="1">
                <a:sym typeface="Wingdings 2" pitchFamily="18" charset="2"/>
              </a:rPr>
              <a:t>segmento</a:t>
            </a:r>
            <a:r>
              <a:rPr lang="de-DE" sz="1400" dirty="0">
                <a:sym typeface="Wingdings 2" pitchFamily="18" charset="2"/>
              </a:rPr>
              <a:t> </a:t>
            </a:r>
            <a:r>
              <a:rPr lang="de-DE" sz="1400" dirty="0" err="1">
                <a:sym typeface="Wingdings 2" pitchFamily="18" charset="2"/>
              </a:rPr>
              <a:t>fosse</a:t>
            </a:r>
            <a:r>
              <a:rPr lang="de-DE" sz="1400" dirty="0">
                <a:sym typeface="Wingdings 2" pitchFamily="18" charset="2"/>
              </a:rPr>
              <a:t> </a:t>
            </a:r>
            <a:r>
              <a:rPr lang="de-DE" sz="1400" dirty="0" err="1">
                <a:sym typeface="Wingdings 2" pitchFamily="18" charset="2"/>
              </a:rPr>
              <a:t>indicata</a:t>
            </a:r>
            <a:r>
              <a:rPr lang="de-DE" sz="1400" dirty="0">
                <a:sym typeface="Wingdings 2" pitchFamily="18" charset="2"/>
              </a:rPr>
              <a:t> </a:t>
            </a:r>
            <a:r>
              <a:rPr lang="de-DE" sz="1400" dirty="0" err="1">
                <a:sym typeface="Wingdings 2" pitchFamily="18" charset="2"/>
              </a:rPr>
              <a:t>con</a:t>
            </a:r>
            <a:r>
              <a:rPr lang="de-DE" sz="1400" dirty="0">
                <a:sym typeface="Wingdings 2" pitchFamily="18" charset="2"/>
              </a:rPr>
              <a:t> la </a:t>
            </a:r>
            <a:r>
              <a:rPr lang="de-DE" sz="1400" dirty="0" err="1">
                <a:sym typeface="Wingdings 2" pitchFamily="18" charset="2"/>
              </a:rPr>
              <a:t>lettera</a:t>
            </a:r>
            <a:r>
              <a:rPr lang="de-DE" sz="1400" dirty="0">
                <a:sym typeface="Wingdings 2" pitchFamily="18" charset="2"/>
              </a:rPr>
              <a:t> </a:t>
            </a:r>
            <a:r>
              <a:rPr lang="de-DE" sz="1400" dirty="0" err="1">
                <a:sym typeface="Wingdings 2" pitchFamily="18" charset="2"/>
              </a:rPr>
              <a:t>greca</a:t>
            </a:r>
            <a:r>
              <a:rPr lang="de-DE" sz="1400" dirty="0">
                <a:sym typeface="Wingdings 2" pitchFamily="18" charset="2"/>
              </a:rPr>
              <a:t> </a:t>
            </a:r>
            <a:r>
              <a:rPr lang="el-GR" sz="1400" b="1" dirty="0">
                <a:cs typeface="Arial" charset="0"/>
                <a:sym typeface="Wingdings 2" pitchFamily="18" charset="2"/>
              </a:rPr>
              <a:t>φ</a:t>
            </a:r>
            <a:r>
              <a:rPr lang="de-CH" sz="1400" b="1" dirty="0">
                <a:cs typeface="Arial" charset="0"/>
                <a:sym typeface="Wingdings 2" pitchFamily="18" charset="2"/>
              </a:rPr>
              <a:t> </a:t>
            </a:r>
            <a:r>
              <a:rPr lang="de-CH" sz="1400" dirty="0" err="1">
                <a:cs typeface="Arial" charset="0"/>
                <a:sym typeface="Wingdings 2" pitchFamily="18" charset="2"/>
              </a:rPr>
              <a:t>l`iniziale</a:t>
            </a:r>
            <a:r>
              <a:rPr lang="de-CH" sz="1400" dirty="0">
                <a:cs typeface="Arial" charset="0"/>
                <a:sym typeface="Wingdings 2" pitchFamily="18" charset="2"/>
              </a:rPr>
              <a:t> del </a:t>
            </a:r>
            <a:r>
              <a:rPr lang="de-CH" sz="1400" dirty="0" err="1">
                <a:cs typeface="Arial" charset="0"/>
                <a:sym typeface="Wingdings 2" pitchFamily="18" charset="2"/>
              </a:rPr>
              <a:t>nome</a:t>
            </a:r>
            <a:r>
              <a:rPr lang="de-CH" sz="1400" dirty="0">
                <a:cs typeface="Arial" charset="0"/>
                <a:sym typeface="Wingdings 2" pitchFamily="18" charset="2"/>
              </a:rPr>
              <a:t> di </a:t>
            </a:r>
            <a:r>
              <a:rPr lang="de-CH" sz="1400" dirty="0" err="1">
                <a:cs typeface="Arial" charset="0"/>
                <a:sym typeface="Wingdings 2" pitchFamily="18" charset="2"/>
              </a:rPr>
              <a:t>Fidia</a:t>
            </a:r>
            <a:r>
              <a:rPr lang="de-CH" sz="1400" dirty="0">
                <a:cs typeface="Arial" charset="0"/>
                <a:sym typeface="Wingdings 2" pitchFamily="18" charset="2"/>
              </a:rPr>
              <a:t> (</a:t>
            </a:r>
            <a:r>
              <a:rPr lang="ru-RU" sz="1400" dirty="0">
                <a:cs typeface="Arial" charset="0"/>
                <a:sym typeface="Wingdings 2" pitchFamily="18" charset="2"/>
              </a:rPr>
              <a:t>Ф</a:t>
            </a:r>
            <a:r>
              <a:rPr lang="el-GR" sz="1400" dirty="0">
                <a:cs typeface="Arial" charset="0"/>
                <a:sym typeface="Wingdings 2" pitchFamily="18" charset="2"/>
              </a:rPr>
              <a:t>ε</a:t>
            </a:r>
            <a:r>
              <a:rPr lang="el-GR" sz="1400" dirty="0">
                <a:latin typeface="Arial Unicode MS" pitchFamily="34" charset="-128"/>
                <a:ea typeface="Arial Unicode MS" pitchFamily="34" charset="-128"/>
                <a:cs typeface="Arial Unicode MS" pitchFamily="34" charset="-128"/>
                <a:sym typeface="Wingdings 2" pitchFamily="18" charset="2"/>
              </a:rPr>
              <a:t>ι</a:t>
            </a:r>
            <a:r>
              <a:rPr lang="el-GR" sz="1400" dirty="0">
                <a:cs typeface="Arial" charset="0"/>
                <a:sym typeface="Wingdings 2" pitchFamily="18" charset="2"/>
              </a:rPr>
              <a:t>δ</a:t>
            </a:r>
            <a:r>
              <a:rPr lang="en-US" sz="1400" dirty="0" err="1">
                <a:cs typeface="Arial" charset="0"/>
                <a:sym typeface="Wingdings 2" pitchFamily="18" charset="2"/>
              </a:rPr>
              <a:t>i</a:t>
            </a:r>
            <a:r>
              <a:rPr lang="el-GR" sz="1400" dirty="0">
                <a:cs typeface="Arial" charset="0"/>
                <a:sym typeface="Wingdings 2" pitchFamily="18" charset="2"/>
              </a:rPr>
              <a:t>ας</a:t>
            </a:r>
            <a:r>
              <a:rPr lang="de-CH" sz="1400" dirty="0">
                <a:cs typeface="Arial" charset="0"/>
                <a:sym typeface="Wingdings 2" pitchFamily="18" charset="2"/>
              </a:rPr>
              <a:t>), </a:t>
            </a:r>
            <a:r>
              <a:rPr lang="de-CH" sz="1400" dirty="0" err="1">
                <a:cs typeface="Arial" charset="0"/>
                <a:sym typeface="Wingdings 2" pitchFamily="18" charset="2"/>
              </a:rPr>
              <a:t>il</a:t>
            </a:r>
            <a:r>
              <a:rPr lang="de-CH" sz="1400" dirty="0">
                <a:cs typeface="Arial" charset="0"/>
                <a:sym typeface="Wingdings 2" pitchFamily="18" charset="2"/>
              </a:rPr>
              <a:t> </a:t>
            </a:r>
            <a:r>
              <a:rPr lang="de-CH" sz="1400" dirty="0" err="1">
                <a:cs typeface="Arial" charset="0"/>
                <a:sym typeface="Wingdings 2" pitchFamily="18" charset="2"/>
              </a:rPr>
              <a:t>famoso</a:t>
            </a:r>
            <a:r>
              <a:rPr lang="de-CH" sz="1400" dirty="0">
                <a:cs typeface="Arial" charset="0"/>
                <a:sym typeface="Wingdings 2" pitchFamily="18" charset="2"/>
              </a:rPr>
              <a:t> </a:t>
            </a:r>
            <a:r>
              <a:rPr lang="de-CH" sz="1400" dirty="0" err="1">
                <a:cs typeface="Arial" charset="0"/>
                <a:sym typeface="Wingdings 2" pitchFamily="18" charset="2"/>
              </a:rPr>
              <a:t>scultore</a:t>
            </a:r>
            <a:r>
              <a:rPr lang="de-CH" sz="1400" dirty="0">
                <a:cs typeface="Arial" charset="0"/>
                <a:sym typeface="Wingdings 2" pitchFamily="18" charset="2"/>
              </a:rPr>
              <a:t> </a:t>
            </a:r>
            <a:r>
              <a:rPr lang="de-CH" sz="1400" dirty="0" err="1">
                <a:cs typeface="Arial" charset="0"/>
                <a:sym typeface="Wingdings 2" pitchFamily="18" charset="2"/>
              </a:rPr>
              <a:t>greco</a:t>
            </a:r>
            <a:r>
              <a:rPr lang="de-CH" sz="1400" dirty="0">
                <a:cs typeface="Arial" charset="0"/>
                <a:sym typeface="Wingdings 2" pitchFamily="18" charset="2"/>
              </a:rPr>
              <a:t>, </a:t>
            </a:r>
            <a:r>
              <a:rPr lang="de-CH" sz="1400" dirty="0" err="1">
                <a:cs typeface="Arial" charset="0"/>
                <a:sym typeface="Wingdings 2" pitchFamily="18" charset="2"/>
              </a:rPr>
              <a:t>che</a:t>
            </a:r>
            <a:r>
              <a:rPr lang="de-CH" sz="1400" dirty="0">
                <a:cs typeface="Arial" charset="0"/>
                <a:sym typeface="Wingdings 2" pitchFamily="18" charset="2"/>
              </a:rPr>
              <a:t> </a:t>
            </a:r>
            <a:r>
              <a:rPr lang="de-CH" sz="1400" dirty="0" err="1">
                <a:cs typeface="Arial" charset="0"/>
                <a:sym typeface="Wingdings 2" pitchFamily="18" charset="2"/>
              </a:rPr>
              <a:t>aveva</a:t>
            </a:r>
            <a:r>
              <a:rPr lang="de-CH" sz="1400" dirty="0">
                <a:cs typeface="Arial" charset="0"/>
                <a:sym typeface="Wingdings 2" pitchFamily="18" charset="2"/>
              </a:rPr>
              <a:t> </a:t>
            </a:r>
            <a:r>
              <a:rPr lang="de-CH" sz="1400" dirty="0" err="1">
                <a:cs typeface="Arial" charset="0"/>
                <a:sym typeface="Wingdings 2" pitchFamily="18" charset="2"/>
              </a:rPr>
              <a:t>usato</a:t>
            </a:r>
            <a:r>
              <a:rPr lang="de-CH" sz="1400" dirty="0">
                <a:cs typeface="Arial" charset="0"/>
                <a:sym typeface="Wingdings 2" pitchFamily="18" charset="2"/>
              </a:rPr>
              <a:t> la sezione aurea e </a:t>
            </a:r>
            <a:r>
              <a:rPr lang="de-CH" sz="1400" dirty="0" err="1">
                <a:cs typeface="Arial" charset="0"/>
                <a:sym typeface="Wingdings 2" pitchFamily="18" charset="2"/>
              </a:rPr>
              <a:t>il</a:t>
            </a:r>
            <a:r>
              <a:rPr lang="de-CH" sz="1400" dirty="0">
                <a:cs typeface="Arial" charset="0"/>
                <a:sym typeface="Wingdings 2" pitchFamily="18" charset="2"/>
              </a:rPr>
              <a:t> rettangolo </a:t>
            </a:r>
            <a:r>
              <a:rPr lang="de-CH" sz="1400" dirty="0" err="1">
                <a:cs typeface="Arial" charset="0"/>
                <a:sym typeface="Wingdings 2" pitchFamily="18" charset="2"/>
              </a:rPr>
              <a:t>aureo</a:t>
            </a:r>
            <a:r>
              <a:rPr lang="de-CH" sz="1400" dirty="0">
                <a:cs typeface="Arial" charset="0"/>
                <a:sym typeface="Wingdings 2" pitchFamily="18" charset="2"/>
              </a:rPr>
              <a:t> </a:t>
            </a:r>
            <a:r>
              <a:rPr lang="de-CH" sz="1400" dirty="0" err="1">
                <a:cs typeface="Arial" charset="0"/>
                <a:sym typeface="Wingdings 2" pitchFamily="18" charset="2"/>
              </a:rPr>
              <a:t>nelle</a:t>
            </a:r>
            <a:r>
              <a:rPr lang="de-CH" sz="1400" dirty="0">
                <a:cs typeface="Arial" charset="0"/>
                <a:sym typeface="Wingdings 2" pitchFamily="18" charset="2"/>
              </a:rPr>
              <a:t> </a:t>
            </a:r>
            <a:r>
              <a:rPr lang="de-CH" sz="1400" dirty="0" err="1">
                <a:cs typeface="Arial" charset="0"/>
                <a:sym typeface="Wingdings 2" pitchFamily="18" charset="2"/>
              </a:rPr>
              <a:t>sue</a:t>
            </a:r>
            <a:r>
              <a:rPr lang="de-CH" sz="1400" dirty="0">
                <a:cs typeface="Arial" charset="0"/>
                <a:sym typeface="Wingdings 2" pitchFamily="18" charset="2"/>
              </a:rPr>
              <a:t> </a:t>
            </a:r>
            <a:r>
              <a:rPr lang="de-CH" sz="1400" dirty="0" err="1">
                <a:cs typeface="Arial" charset="0"/>
                <a:sym typeface="Wingdings 2" pitchFamily="18" charset="2"/>
              </a:rPr>
              <a:t>opere</a:t>
            </a:r>
            <a:r>
              <a:rPr lang="de-CH" sz="1400" dirty="0">
                <a:cs typeface="Arial" charset="0"/>
                <a:sym typeface="Wingdings 2" pitchFamily="18" charset="2"/>
              </a:rPr>
              <a:t>.</a:t>
            </a:r>
            <a:endParaRPr lang="el-GR" sz="1400" dirty="0">
              <a:cs typeface="Arial" charset="0"/>
              <a:sym typeface="Wingdings 2" pitchFamily="18" charset="2"/>
            </a:endParaRPr>
          </a:p>
        </p:txBody>
      </p:sp>
    </p:spTree>
  </p:cSld>
  <p:clrMapOvr>
    <a:masterClrMapping/>
  </p:clrMapOvr>
  <p:transition spd="med" advTm="50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plus(in)">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EA750"/>
            </a:gs>
            <a:gs pos="50000">
              <a:srgbClr val="F8DDBD"/>
            </a:gs>
            <a:gs pos="100000">
              <a:srgbClr val="EEA750"/>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914400"/>
            <a:ext cx="7772400" cy="1143000"/>
          </a:xfrm>
        </p:spPr>
        <p:txBody>
          <a:bodyPr/>
          <a:lstStyle/>
          <a:p>
            <a:pPr algn="l"/>
            <a:r>
              <a:rPr lang="it-IT"/>
              <a:t>	</a:t>
            </a:r>
            <a:r>
              <a:rPr lang="it-IT">
                <a:solidFill>
                  <a:srgbClr val="FF0000"/>
                </a:solidFill>
              </a:rPr>
              <a:t>La Sezione Aurea in…..</a:t>
            </a:r>
          </a:p>
        </p:txBody>
      </p:sp>
      <p:sp>
        <p:nvSpPr>
          <p:cNvPr id="17413" name="Text Box 5"/>
          <p:cNvSpPr txBox="1">
            <a:spLocks noChangeArrowheads="1"/>
          </p:cNvSpPr>
          <p:nvPr/>
        </p:nvSpPr>
        <p:spPr bwMode="auto">
          <a:xfrm>
            <a:off x="609600" y="2438400"/>
            <a:ext cx="4724400" cy="366713"/>
          </a:xfrm>
          <a:prstGeom prst="rect">
            <a:avLst/>
          </a:prstGeom>
          <a:noFill/>
          <a:ln w="9525">
            <a:noFill/>
            <a:miter lim="800000"/>
            <a:headEnd/>
            <a:tailEnd/>
          </a:ln>
          <a:effectLst/>
        </p:spPr>
        <p:txBody>
          <a:bodyPr>
            <a:spAutoFit/>
          </a:bodyPr>
          <a:lstStyle/>
          <a:p>
            <a:r>
              <a:rPr lang="it-IT">
                <a:latin typeface="Arial" charset="0"/>
              </a:rPr>
              <a:t>…GEOMETRIA: Rapporto Aureo</a:t>
            </a:r>
          </a:p>
        </p:txBody>
      </p:sp>
      <p:sp>
        <p:nvSpPr>
          <p:cNvPr id="17414" name="Text Box 6"/>
          <p:cNvSpPr txBox="1">
            <a:spLocks noChangeArrowheads="1"/>
          </p:cNvSpPr>
          <p:nvPr/>
        </p:nvSpPr>
        <p:spPr bwMode="auto">
          <a:xfrm>
            <a:off x="4495800" y="4648200"/>
            <a:ext cx="3295650" cy="366713"/>
          </a:xfrm>
          <a:prstGeom prst="rect">
            <a:avLst/>
          </a:prstGeom>
          <a:noFill/>
          <a:ln w="9525">
            <a:noFill/>
            <a:miter lim="800000"/>
            <a:headEnd/>
            <a:tailEnd/>
          </a:ln>
          <a:effectLst/>
        </p:spPr>
        <p:txBody>
          <a:bodyPr wrap="none">
            <a:spAutoFit/>
          </a:bodyPr>
          <a:lstStyle/>
          <a:p>
            <a:r>
              <a:rPr lang="it-IT">
                <a:latin typeface="Arial" charset="0"/>
              </a:rPr>
              <a:t>…BOTANICA: semi di girasole</a:t>
            </a:r>
          </a:p>
        </p:txBody>
      </p:sp>
      <p:sp>
        <p:nvSpPr>
          <p:cNvPr id="17415" name="Text Box 7"/>
          <p:cNvSpPr txBox="1">
            <a:spLocks noChangeArrowheads="1"/>
          </p:cNvSpPr>
          <p:nvPr/>
        </p:nvSpPr>
        <p:spPr bwMode="auto">
          <a:xfrm>
            <a:off x="4495800" y="2895600"/>
            <a:ext cx="3270250" cy="366713"/>
          </a:xfrm>
          <a:prstGeom prst="rect">
            <a:avLst/>
          </a:prstGeom>
          <a:noFill/>
          <a:ln w="9525">
            <a:noFill/>
            <a:miter lim="800000"/>
            <a:headEnd/>
            <a:tailEnd/>
          </a:ln>
          <a:effectLst/>
        </p:spPr>
        <p:txBody>
          <a:bodyPr wrap="none">
            <a:spAutoFit/>
          </a:bodyPr>
          <a:lstStyle/>
          <a:p>
            <a:r>
              <a:rPr lang="it-IT">
                <a:latin typeface="Arial" charset="0"/>
              </a:rPr>
              <a:t>…ZOOLOGIA: testa dell’uomo</a:t>
            </a:r>
          </a:p>
        </p:txBody>
      </p:sp>
      <p:sp>
        <p:nvSpPr>
          <p:cNvPr id="17416" name="Text Box 8"/>
          <p:cNvSpPr txBox="1">
            <a:spLocks noChangeArrowheads="1"/>
          </p:cNvSpPr>
          <p:nvPr/>
        </p:nvSpPr>
        <p:spPr bwMode="auto">
          <a:xfrm>
            <a:off x="304800" y="5715000"/>
            <a:ext cx="5124450" cy="641350"/>
          </a:xfrm>
          <a:prstGeom prst="rect">
            <a:avLst/>
          </a:prstGeom>
          <a:noFill/>
          <a:ln w="9525">
            <a:noFill/>
            <a:miter lim="800000"/>
            <a:headEnd/>
            <a:tailEnd/>
          </a:ln>
          <a:effectLst/>
        </p:spPr>
        <p:txBody>
          <a:bodyPr wrap="none">
            <a:spAutoFit/>
          </a:bodyPr>
          <a:lstStyle/>
          <a:p>
            <a:r>
              <a:rPr lang="it-IT">
                <a:latin typeface="Arial" charset="0"/>
              </a:rPr>
              <a:t>…ARCHITETTURA: Partenone acropoli di Atene</a:t>
            </a:r>
          </a:p>
          <a:p>
            <a:r>
              <a:rPr lang="it-IT">
                <a:latin typeface="Arial" charset="0"/>
              </a:rPr>
              <a:t>                                 Cattedrale di Friburgo</a:t>
            </a:r>
          </a:p>
        </p:txBody>
      </p:sp>
      <p:sp>
        <p:nvSpPr>
          <p:cNvPr id="17417" name="Text Box 9"/>
          <p:cNvSpPr txBox="1">
            <a:spLocks noChangeArrowheads="1"/>
          </p:cNvSpPr>
          <p:nvPr/>
        </p:nvSpPr>
        <p:spPr bwMode="auto">
          <a:xfrm>
            <a:off x="381000" y="3657600"/>
            <a:ext cx="4997450" cy="641350"/>
          </a:xfrm>
          <a:prstGeom prst="rect">
            <a:avLst/>
          </a:prstGeom>
          <a:noFill/>
          <a:ln w="9525">
            <a:noFill/>
            <a:miter lim="800000"/>
            <a:headEnd/>
            <a:tailEnd/>
          </a:ln>
          <a:effectLst/>
        </p:spPr>
        <p:txBody>
          <a:bodyPr wrap="none">
            <a:spAutoFit/>
          </a:bodyPr>
          <a:lstStyle/>
          <a:p>
            <a:r>
              <a:rPr lang="it-IT">
                <a:latin typeface="Arial" charset="0"/>
              </a:rPr>
              <a:t>…PITTURA: La Venere di Botticelli</a:t>
            </a:r>
          </a:p>
          <a:p>
            <a:r>
              <a:rPr lang="it-IT">
                <a:latin typeface="Arial" charset="0"/>
              </a:rPr>
              <a:t>                     La Gioconda di Leonardo Da Vinci</a:t>
            </a:r>
          </a:p>
        </p:txBody>
      </p:sp>
    </p:spTree>
  </p:cSld>
  <p:clrMapOvr>
    <a:masterClrMapping/>
  </p:clrMapOvr>
  <p:transition spd="med" advTm="2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0"/>
                                        </p:tgtEl>
                                        <p:attrNameLst>
                                          <p:attrName>ppt_y</p:attrName>
                                        </p:attrNameLst>
                                      </p:cBhvr>
                                      <p:tavLst>
                                        <p:tav tm="0">
                                          <p:val>
                                            <p:strVal val="#ppt_y"/>
                                          </p:val>
                                        </p:tav>
                                        <p:tav tm="100000">
                                          <p:val>
                                            <p:strVal val="#ppt_y"/>
                                          </p:val>
                                        </p:tav>
                                      </p:tavLst>
                                    </p:anim>
                                    <p:anim calcmode="lin" valueType="num">
                                      <p:cBhvr>
                                        <p:cTn id="9" dur="5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0"/>
                                        </p:tgtEl>
                                      </p:cBhvr>
                                    </p:animEffect>
                                  </p:childTnLst>
                                </p:cTn>
                              </p:par>
                            </p:childTnLst>
                          </p:cTn>
                        </p:par>
                        <p:par>
                          <p:cTn id="12" fill="hold">
                            <p:stCondLst>
                              <p:cond delay="1400"/>
                            </p:stCondLst>
                            <p:childTnLst>
                              <p:par>
                                <p:cTn id="13" presetID="39" presetClass="entr" presetSubtype="0" accel="100000" fill="hold" grpId="1" nodeType="afterEffect">
                                  <p:stCondLst>
                                    <p:cond delay="0"/>
                                  </p:stCondLst>
                                  <p:childTnLst>
                                    <p:set>
                                      <p:cBhvr>
                                        <p:cTn id="14" dur="1" fill="hold">
                                          <p:stCondLst>
                                            <p:cond delay="0"/>
                                          </p:stCondLst>
                                        </p:cTn>
                                        <p:tgtEl>
                                          <p:spTgt spid="17413"/>
                                        </p:tgtEl>
                                        <p:attrNameLst>
                                          <p:attrName>style.visibility</p:attrName>
                                        </p:attrNameLst>
                                      </p:cBhvr>
                                      <p:to>
                                        <p:strVal val="visible"/>
                                      </p:to>
                                    </p:set>
                                    <p:anim calcmode="lin" valueType="num">
                                      <p:cBhvr>
                                        <p:cTn id="15" dur="500" fill="hold"/>
                                        <p:tgtEl>
                                          <p:spTgt spid="1741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41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41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413"/>
                                        </p:tgtEl>
                                        <p:attrNameLst>
                                          <p:attrName>ppt_y</p:attrName>
                                        </p:attrNameLst>
                                      </p:cBhvr>
                                      <p:tavLst>
                                        <p:tav tm="0">
                                          <p:val>
                                            <p:strVal val="#ppt_y"/>
                                          </p:val>
                                        </p:tav>
                                        <p:tav tm="100000">
                                          <p:val>
                                            <p:strVal val="#ppt_y"/>
                                          </p:val>
                                        </p:tav>
                                      </p:tavLst>
                                    </p:anim>
                                  </p:childTnLst>
                                </p:cTn>
                              </p:par>
                              <p:par>
                                <p:cTn id="19" presetID="39" presetClass="entr" presetSubtype="0" accel="100000" fill="hold" grpId="1" nodeType="withEffect">
                                  <p:stCondLst>
                                    <p:cond delay="0"/>
                                  </p:stCondLst>
                                  <p:childTnLst>
                                    <p:set>
                                      <p:cBhvr>
                                        <p:cTn id="20" dur="1" fill="hold">
                                          <p:stCondLst>
                                            <p:cond delay="0"/>
                                          </p:stCondLst>
                                        </p:cTn>
                                        <p:tgtEl>
                                          <p:spTgt spid="17414"/>
                                        </p:tgtEl>
                                        <p:attrNameLst>
                                          <p:attrName>style.visibility</p:attrName>
                                        </p:attrNameLst>
                                      </p:cBhvr>
                                      <p:to>
                                        <p:strVal val="visible"/>
                                      </p:to>
                                    </p:set>
                                    <p:anim calcmode="lin" valueType="num">
                                      <p:cBhvr>
                                        <p:cTn id="21" dur="500" fill="hold"/>
                                        <p:tgtEl>
                                          <p:spTgt spid="17414"/>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7414"/>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7414"/>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7414"/>
                                        </p:tgtEl>
                                        <p:attrNameLst>
                                          <p:attrName>ppt_y</p:attrName>
                                        </p:attrNameLst>
                                      </p:cBhvr>
                                      <p:tavLst>
                                        <p:tav tm="0">
                                          <p:val>
                                            <p:strVal val="#ppt_y"/>
                                          </p:val>
                                        </p:tav>
                                        <p:tav tm="100000">
                                          <p:val>
                                            <p:strVal val="#ppt_y"/>
                                          </p:val>
                                        </p:tav>
                                      </p:tavLst>
                                    </p:anim>
                                  </p:childTnLst>
                                </p:cTn>
                              </p:par>
                              <p:par>
                                <p:cTn id="25" presetID="39" presetClass="entr" presetSubtype="0" accel="100000" fill="hold" grpId="1" nodeType="withEffect">
                                  <p:stCondLst>
                                    <p:cond delay="0"/>
                                  </p:stCondLst>
                                  <p:childTnLst>
                                    <p:set>
                                      <p:cBhvr>
                                        <p:cTn id="26" dur="1" fill="hold">
                                          <p:stCondLst>
                                            <p:cond delay="0"/>
                                          </p:stCondLst>
                                        </p:cTn>
                                        <p:tgtEl>
                                          <p:spTgt spid="17415"/>
                                        </p:tgtEl>
                                        <p:attrNameLst>
                                          <p:attrName>style.visibility</p:attrName>
                                        </p:attrNameLst>
                                      </p:cBhvr>
                                      <p:to>
                                        <p:strVal val="visible"/>
                                      </p:to>
                                    </p:set>
                                    <p:anim calcmode="lin" valueType="num">
                                      <p:cBhvr>
                                        <p:cTn id="27" dur="500" fill="hold"/>
                                        <p:tgtEl>
                                          <p:spTgt spid="17415"/>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7415"/>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7415"/>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7415"/>
                                        </p:tgtEl>
                                        <p:attrNameLst>
                                          <p:attrName>ppt_y</p:attrName>
                                        </p:attrNameLst>
                                      </p:cBhvr>
                                      <p:tavLst>
                                        <p:tav tm="0">
                                          <p:val>
                                            <p:strVal val="#ppt_y"/>
                                          </p:val>
                                        </p:tav>
                                        <p:tav tm="100000">
                                          <p:val>
                                            <p:strVal val="#ppt_y"/>
                                          </p:val>
                                        </p:tav>
                                      </p:tavLst>
                                    </p:anim>
                                  </p:childTnLst>
                                </p:cTn>
                              </p:par>
                              <p:par>
                                <p:cTn id="31" presetID="39" presetClass="entr" presetSubtype="0" accel="100000" fill="hold" grpId="1" nodeType="withEffect">
                                  <p:stCondLst>
                                    <p:cond delay="0"/>
                                  </p:stCondLst>
                                  <p:childTnLst>
                                    <p:set>
                                      <p:cBhvr>
                                        <p:cTn id="32" dur="1" fill="hold">
                                          <p:stCondLst>
                                            <p:cond delay="0"/>
                                          </p:stCondLst>
                                        </p:cTn>
                                        <p:tgtEl>
                                          <p:spTgt spid="17416"/>
                                        </p:tgtEl>
                                        <p:attrNameLst>
                                          <p:attrName>style.visibility</p:attrName>
                                        </p:attrNameLst>
                                      </p:cBhvr>
                                      <p:to>
                                        <p:strVal val="visible"/>
                                      </p:to>
                                    </p:set>
                                    <p:anim calcmode="lin" valueType="num">
                                      <p:cBhvr>
                                        <p:cTn id="33" dur="500" fill="hold"/>
                                        <p:tgtEl>
                                          <p:spTgt spid="17416"/>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7416"/>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7416"/>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7416"/>
                                        </p:tgtEl>
                                        <p:attrNameLst>
                                          <p:attrName>ppt_y</p:attrName>
                                        </p:attrNameLst>
                                      </p:cBhvr>
                                      <p:tavLst>
                                        <p:tav tm="0">
                                          <p:val>
                                            <p:strVal val="#ppt_y"/>
                                          </p:val>
                                        </p:tav>
                                        <p:tav tm="100000">
                                          <p:val>
                                            <p:strVal val="#ppt_y"/>
                                          </p:val>
                                        </p:tav>
                                      </p:tavLst>
                                    </p:anim>
                                  </p:childTnLst>
                                </p:cTn>
                              </p:par>
                              <p:par>
                                <p:cTn id="37" presetID="39" presetClass="entr" presetSubtype="0" accel="100000" fill="hold" grpId="1" nodeType="withEffect">
                                  <p:stCondLst>
                                    <p:cond delay="0"/>
                                  </p:stCondLst>
                                  <p:childTnLst>
                                    <p:set>
                                      <p:cBhvr>
                                        <p:cTn id="38" dur="1" fill="hold">
                                          <p:stCondLst>
                                            <p:cond delay="0"/>
                                          </p:stCondLst>
                                        </p:cTn>
                                        <p:tgtEl>
                                          <p:spTgt spid="17417"/>
                                        </p:tgtEl>
                                        <p:attrNameLst>
                                          <p:attrName>style.visibility</p:attrName>
                                        </p:attrNameLst>
                                      </p:cBhvr>
                                      <p:to>
                                        <p:strVal val="visible"/>
                                      </p:to>
                                    </p:set>
                                    <p:anim calcmode="lin" valueType="num">
                                      <p:cBhvr>
                                        <p:cTn id="39" dur="500" fill="hold"/>
                                        <p:tgtEl>
                                          <p:spTgt spid="1741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741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741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3" grpId="1"/>
      <p:bldP spid="17414" grpId="1"/>
      <p:bldP spid="17415" grpId="1"/>
      <p:bldP spid="17416" grpId="1"/>
      <p:bldP spid="17417" grpId="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9966"/>
            </a:gs>
            <a:gs pos="50000">
              <a:srgbClr val="FF9966">
                <a:gamma/>
                <a:tint val="28627"/>
                <a:invGamma/>
              </a:srgbClr>
            </a:gs>
            <a:gs pos="100000">
              <a:srgbClr val="FF9966"/>
            </a:gs>
          </a:gsLst>
          <a:lin ang="5400000" scaled="1"/>
        </a:gra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57200" y="990600"/>
            <a:ext cx="8039100" cy="2652713"/>
          </a:xfrm>
          <a:prstGeom prst="rect">
            <a:avLst/>
          </a:prstGeom>
          <a:noFill/>
          <a:ln w="9525">
            <a:noFill/>
            <a:miter lim="800000"/>
            <a:headEnd/>
            <a:tailEnd/>
          </a:ln>
          <a:effectLst/>
        </p:spPr>
        <p:txBody>
          <a:bodyPr anchor="ctr">
            <a:spAutoFit/>
          </a:bodyPr>
          <a:lstStyle/>
          <a:p>
            <a:pPr algn="ctr"/>
            <a:r>
              <a:rPr lang="it-IT" sz="3200">
                <a:solidFill>
                  <a:srgbClr val="F74F4F"/>
                </a:solidFill>
                <a:latin typeface="Castellar" pitchFamily="18" charset="0"/>
              </a:rPr>
              <a:t>Introduzione</a:t>
            </a:r>
          </a:p>
          <a:p>
            <a:pPr algn="ctr"/>
            <a:endParaRPr lang="de-CH" sz="3200">
              <a:solidFill>
                <a:srgbClr val="2169AB"/>
              </a:solidFill>
              <a:latin typeface="Castellar" pitchFamily="18" charset="0"/>
            </a:endParaRPr>
          </a:p>
          <a:p>
            <a:pPr algn="ctr"/>
            <a:endParaRPr lang="de-CH" sz="3200">
              <a:latin typeface="Castellar" pitchFamily="18" charset="0"/>
            </a:endParaRPr>
          </a:p>
          <a:p>
            <a:pPr algn="ctr"/>
            <a:r>
              <a:rPr lang="it-IT">
                <a:latin typeface="Arial" charset="0"/>
              </a:rPr>
              <a:t>Mi ritrovai in questa oscura Hauptbahnhof di Zurigo, quando il mio sguardo si spostò su un piccione che svolazzò su di una spirale rossa. Questa era circondata da numeri. Questi numeri...cosa erano? Venni a sapere che erano i numeri di Fibonacci, o meglio la serie di Fibonacci………..</a:t>
            </a:r>
          </a:p>
        </p:txBody>
      </p:sp>
      <p:sp>
        <p:nvSpPr>
          <p:cNvPr id="3078" name="Text Box 6">
            <a:hlinkClick r:id="rId2" action="ppaction://hlinksldjump"/>
          </p:cNvPr>
          <p:cNvSpPr txBox="1">
            <a:spLocks noChangeArrowheads="1"/>
          </p:cNvSpPr>
          <p:nvPr/>
        </p:nvSpPr>
        <p:spPr bwMode="auto">
          <a:xfrm>
            <a:off x="4953000" y="5334000"/>
            <a:ext cx="1327150" cy="366713"/>
          </a:xfrm>
          <a:prstGeom prst="rect">
            <a:avLst/>
          </a:prstGeom>
          <a:noFill/>
          <a:ln w="9525">
            <a:noFill/>
            <a:miter lim="800000"/>
            <a:headEnd/>
            <a:tailEnd/>
          </a:ln>
          <a:effectLst/>
        </p:spPr>
        <p:txBody>
          <a:bodyPr>
            <a:spAutoFit/>
          </a:bodyPr>
          <a:lstStyle/>
          <a:p>
            <a:r>
              <a:rPr lang="it-IT">
                <a:latin typeface="Arial" charset="0"/>
              </a:rPr>
              <a:t>Mario Merz</a:t>
            </a:r>
          </a:p>
        </p:txBody>
      </p:sp>
      <p:sp>
        <p:nvSpPr>
          <p:cNvPr id="3079" name="Text Box 7"/>
          <p:cNvSpPr txBox="1">
            <a:spLocks noChangeArrowheads="1"/>
          </p:cNvSpPr>
          <p:nvPr/>
        </p:nvSpPr>
        <p:spPr bwMode="auto">
          <a:xfrm>
            <a:off x="1908175" y="5300663"/>
            <a:ext cx="2139950" cy="366712"/>
          </a:xfrm>
          <a:prstGeom prst="rect">
            <a:avLst/>
          </a:prstGeom>
          <a:noFill/>
          <a:ln w="9525">
            <a:noFill/>
            <a:miter lim="800000"/>
            <a:headEnd/>
            <a:tailEnd/>
          </a:ln>
          <a:effectLst/>
        </p:spPr>
        <p:txBody>
          <a:bodyPr wrap="none">
            <a:spAutoFit/>
          </a:bodyPr>
          <a:lstStyle/>
          <a:p>
            <a:r>
              <a:rPr lang="it-IT">
                <a:latin typeface="Arial" charset="0"/>
              </a:rPr>
              <a:t>E per chi è curioso </a:t>
            </a:r>
          </a:p>
        </p:txBody>
      </p:sp>
      <p:sp>
        <p:nvSpPr>
          <p:cNvPr id="3083" name="Line 11"/>
          <p:cNvSpPr>
            <a:spLocks noChangeShapeType="1"/>
          </p:cNvSpPr>
          <p:nvPr/>
        </p:nvSpPr>
        <p:spPr bwMode="auto">
          <a:xfrm>
            <a:off x="4114800" y="5562600"/>
            <a:ext cx="228600" cy="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transition spd="med" advTm="18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wd">
                                    <p:tmPct val="30000"/>
                                  </p:iterate>
                                  <p:childTnLst>
                                    <p:animMotion origin="layout" path="M 0.0 0.0 L 0.0 -0.07213" pathEditMode="relative" ptsTypes="">
                                      <p:cBhvr>
                                        <p:cTn id="6" dur="250" accel="50000" decel="50000" autoRev="1" fill="hold">
                                          <p:stCondLst>
                                            <p:cond delay="0"/>
                                          </p:stCondLst>
                                        </p:cTn>
                                        <p:tgtEl>
                                          <p:spTgt spid="3076"/>
                                        </p:tgtEl>
                                        <p:attrNameLst>
                                          <p:attrName>ppt_x</p:attrName>
                                          <p:attrName>ppt_y</p:attrName>
                                        </p:attrNameLst>
                                      </p:cBhvr>
                                    </p:animMotion>
                                    <p:animRot by="1500000">
                                      <p:cBhvr>
                                        <p:cTn id="7" dur="125" fill="hold">
                                          <p:stCondLst>
                                            <p:cond delay="0"/>
                                          </p:stCondLst>
                                        </p:cTn>
                                        <p:tgtEl>
                                          <p:spTgt spid="3076"/>
                                        </p:tgtEl>
                                        <p:attrNameLst>
                                          <p:attrName>r</p:attrName>
                                        </p:attrNameLst>
                                      </p:cBhvr>
                                    </p:animRot>
                                    <p:animRot by="-1500000">
                                      <p:cBhvr>
                                        <p:cTn id="8" dur="125" fill="hold">
                                          <p:stCondLst>
                                            <p:cond delay="125"/>
                                          </p:stCondLst>
                                        </p:cTn>
                                        <p:tgtEl>
                                          <p:spTgt spid="3076"/>
                                        </p:tgtEl>
                                        <p:attrNameLst>
                                          <p:attrName>r</p:attrName>
                                        </p:attrNameLst>
                                      </p:cBhvr>
                                    </p:animRot>
                                    <p:animRot by="-1500000">
                                      <p:cBhvr>
                                        <p:cTn id="9" dur="125" fill="hold">
                                          <p:stCondLst>
                                            <p:cond delay="250"/>
                                          </p:stCondLst>
                                        </p:cTn>
                                        <p:tgtEl>
                                          <p:spTgt spid="3076"/>
                                        </p:tgtEl>
                                        <p:attrNameLst>
                                          <p:attrName>r</p:attrName>
                                        </p:attrNameLst>
                                      </p:cBhvr>
                                    </p:animRot>
                                    <p:animRot by="1500000">
                                      <p:cBhvr>
                                        <p:cTn id="10" dur="125" fill="hold">
                                          <p:stCondLst>
                                            <p:cond delay="375"/>
                                          </p:stCondLst>
                                        </p:cTn>
                                        <p:tgtEl>
                                          <p:spTgt spid="3076"/>
                                        </p:tgtEl>
                                        <p:attrNameLst>
                                          <p:attrName>r</p:attrName>
                                        </p:attrNameLst>
                                      </p:cBhvr>
                                    </p:animRot>
                                  </p:childTnLst>
                                </p:cTn>
                              </p:par>
                            </p:childTnLst>
                          </p:cTn>
                        </p:par>
                        <p:par>
                          <p:cTn id="11" fill="hold">
                            <p:stCondLst>
                              <p:cond delay="8750"/>
                            </p:stCondLst>
                            <p:childTnLst>
                              <p:par>
                                <p:cTn id="12" presetID="34" presetClass="entr" presetSubtype="0" fill="hold" grpId="0" nodeType="afterEffect">
                                  <p:stCondLst>
                                    <p:cond delay="0"/>
                                  </p:stCondLst>
                                  <p:childTnLst>
                                    <p:set>
                                      <p:cBhvr>
                                        <p:cTn id="13" dur="1" fill="hold">
                                          <p:stCondLst>
                                            <p:cond delay="0"/>
                                          </p:stCondLst>
                                        </p:cTn>
                                        <p:tgtEl>
                                          <p:spTgt spid="3078"/>
                                        </p:tgtEl>
                                        <p:attrNameLst>
                                          <p:attrName>style.visibility</p:attrName>
                                        </p:attrNameLst>
                                      </p:cBhvr>
                                      <p:to>
                                        <p:strVal val="visible"/>
                                      </p:to>
                                    </p:set>
                                    <p:anim from="(-#ppt_w/2)" to="(#ppt_x)" calcmode="lin" valueType="num">
                                      <p:cBhvr>
                                        <p:cTn id="14" dur="600" fill="hold">
                                          <p:stCondLst>
                                            <p:cond delay="0"/>
                                          </p:stCondLst>
                                        </p:cTn>
                                        <p:tgtEl>
                                          <p:spTgt spid="3078"/>
                                        </p:tgtEl>
                                        <p:attrNameLst>
                                          <p:attrName>ppt_x</p:attrName>
                                        </p:attrNameLst>
                                      </p:cBhvr>
                                    </p:anim>
                                    <p:anim from="0" to="-1.0" calcmode="lin" valueType="num">
                                      <p:cBhvr>
                                        <p:cTn id="15" dur="200" decel="50000" autoRev="1" fill="hold">
                                          <p:stCondLst>
                                            <p:cond delay="600"/>
                                          </p:stCondLst>
                                        </p:cTn>
                                        <p:tgtEl>
                                          <p:spTgt spid="3078"/>
                                        </p:tgtEl>
                                        <p:attrNameLst>
                                          <p:attrName>xshear</p:attrName>
                                        </p:attrNameLst>
                                      </p:cBhvr>
                                    </p:anim>
                                    <p:animScale>
                                      <p:cBhvr>
                                        <p:cTn id="16" dur="200" decel="100000" autoRev="1" fill="hold">
                                          <p:stCondLst>
                                            <p:cond delay="600"/>
                                          </p:stCondLst>
                                        </p:cTn>
                                        <p:tgtEl>
                                          <p:spTgt spid="3078"/>
                                        </p:tgtEl>
                                      </p:cBhvr>
                                      <p:from x="100000" y="100000"/>
                                      <p:to x="80000" y="100000"/>
                                    </p:animScale>
                                    <p:anim by="(#ppt_h/3+#ppt_w*0.1)" calcmode="lin" valueType="num">
                                      <p:cBhvr additive="sum">
                                        <p:cTn id="17" dur="200" decel="100000" autoRev="1" fill="hold">
                                          <p:stCondLst>
                                            <p:cond delay="600"/>
                                          </p:stCondLst>
                                        </p:cTn>
                                        <p:tgtEl>
                                          <p:spTgt spid="3078"/>
                                        </p:tgtEl>
                                        <p:attrNameLst>
                                          <p:attrName>ppt_x</p:attrName>
                                        </p:attrNameLst>
                                      </p:cBhvr>
                                    </p:anim>
                                  </p:childTnLst>
                                </p:cTn>
                              </p:par>
                            </p:childTnLst>
                          </p:cTn>
                        </p:par>
                        <p:par>
                          <p:cTn id="18" fill="hold">
                            <p:stCondLst>
                              <p:cond delay="9750"/>
                            </p:stCondLst>
                            <p:childTnLst>
                              <p:par>
                                <p:cTn id="19" presetID="34" presetClass="entr" presetSubtype="0" fill="hold" grpId="0" nodeType="afterEffect">
                                  <p:stCondLst>
                                    <p:cond delay="0"/>
                                  </p:stCondLst>
                                  <p:childTnLst>
                                    <p:set>
                                      <p:cBhvr>
                                        <p:cTn id="20" dur="1" fill="hold">
                                          <p:stCondLst>
                                            <p:cond delay="0"/>
                                          </p:stCondLst>
                                        </p:cTn>
                                        <p:tgtEl>
                                          <p:spTgt spid="3079"/>
                                        </p:tgtEl>
                                        <p:attrNameLst>
                                          <p:attrName>style.visibility</p:attrName>
                                        </p:attrNameLst>
                                      </p:cBhvr>
                                      <p:to>
                                        <p:strVal val="visible"/>
                                      </p:to>
                                    </p:set>
                                    <p:anim from="(-#ppt_w/2)" to="(#ppt_x)" calcmode="lin" valueType="num">
                                      <p:cBhvr>
                                        <p:cTn id="21" dur="600" fill="hold">
                                          <p:stCondLst>
                                            <p:cond delay="0"/>
                                          </p:stCondLst>
                                        </p:cTn>
                                        <p:tgtEl>
                                          <p:spTgt spid="3079"/>
                                        </p:tgtEl>
                                        <p:attrNameLst>
                                          <p:attrName>ppt_x</p:attrName>
                                        </p:attrNameLst>
                                      </p:cBhvr>
                                    </p:anim>
                                    <p:anim from="0" to="-1.0" calcmode="lin" valueType="num">
                                      <p:cBhvr>
                                        <p:cTn id="22" dur="200" decel="50000" autoRev="1" fill="hold">
                                          <p:stCondLst>
                                            <p:cond delay="600"/>
                                          </p:stCondLst>
                                        </p:cTn>
                                        <p:tgtEl>
                                          <p:spTgt spid="3079"/>
                                        </p:tgtEl>
                                        <p:attrNameLst>
                                          <p:attrName>xshear</p:attrName>
                                        </p:attrNameLst>
                                      </p:cBhvr>
                                    </p:anim>
                                    <p:animScale>
                                      <p:cBhvr>
                                        <p:cTn id="23" dur="200" decel="100000" autoRev="1" fill="hold">
                                          <p:stCondLst>
                                            <p:cond delay="600"/>
                                          </p:stCondLst>
                                        </p:cTn>
                                        <p:tgtEl>
                                          <p:spTgt spid="3079"/>
                                        </p:tgtEl>
                                      </p:cBhvr>
                                      <p:from x="100000" y="100000"/>
                                      <p:to x="80000" y="100000"/>
                                    </p:animScale>
                                    <p:anim by="(#ppt_h/3+#ppt_w*0.1)" calcmode="lin" valueType="num">
                                      <p:cBhvr additive="sum">
                                        <p:cTn id="24" dur="200" decel="100000" autoRev="1" fill="hold">
                                          <p:stCondLst>
                                            <p:cond delay="600"/>
                                          </p:stCondLst>
                                        </p:cTn>
                                        <p:tgtEl>
                                          <p:spTgt spid="3079"/>
                                        </p:tgtEl>
                                        <p:attrNameLst>
                                          <p:attrName>ppt_x</p:attrName>
                                        </p:attrNameLst>
                                      </p:cBhvr>
                                    </p:anim>
                                  </p:childTnLst>
                                </p:cTn>
                              </p:par>
                            </p:childTnLst>
                          </p:cTn>
                        </p:par>
                        <p:par>
                          <p:cTn id="25" fill="hold">
                            <p:stCondLst>
                              <p:cond delay="10750"/>
                            </p:stCondLst>
                            <p:childTnLst>
                              <p:par>
                                <p:cTn id="26" presetID="34" presetClass="entr" presetSubtype="0" fill="hold" grpId="0" nodeType="afterEffect">
                                  <p:stCondLst>
                                    <p:cond delay="0"/>
                                  </p:stCondLst>
                                  <p:childTnLst>
                                    <p:set>
                                      <p:cBhvr>
                                        <p:cTn id="27" dur="1" fill="hold">
                                          <p:stCondLst>
                                            <p:cond delay="0"/>
                                          </p:stCondLst>
                                        </p:cTn>
                                        <p:tgtEl>
                                          <p:spTgt spid="3083"/>
                                        </p:tgtEl>
                                        <p:attrNameLst>
                                          <p:attrName>style.visibility</p:attrName>
                                        </p:attrNameLst>
                                      </p:cBhvr>
                                      <p:to>
                                        <p:strVal val="visible"/>
                                      </p:to>
                                    </p:set>
                                    <p:anim from="(-#ppt_w/2)" to="(#ppt_x)" calcmode="lin" valueType="num">
                                      <p:cBhvr>
                                        <p:cTn id="28" dur="600" fill="hold">
                                          <p:stCondLst>
                                            <p:cond delay="0"/>
                                          </p:stCondLst>
                                        </p:cTn>
                                        <p:tgtEl>
                                          <p:spTgt spid="3083"/>
                                        </p:tgtEl>
                                        <p:attrNameLst>
                                          <p:attrName>ppt_x</p:attrName>
                                        </p:attrNameLst>
                                      </p:cBhvr>
                                    </p:anim>
                                    <p:anim from="0" to="-1.0" calcmode="lin" valueType="num">
                                      <p:cBhvr>
                                        <p:cTn id="29" dur="200" decel="50000" autoRev="1" fill="hold">
                                          <p:stCondLst>
                                            <p:cond delay="600"/>
                                          </p:stCondLst>
                                        </p:cTn>
                                        <p:tgtEl>
                                          <p:spTgt spid="3083"/>
                                        </p:tgtEl>
                                        <p:attrNameLst>
                                          <p:attrName>xshear</p:attrName>
                                        </p:attrNameLst>
                                      </p:cBhvr>
                                    </p:anim>
                                    <p:animScale>
                                      <p:cBhvr>
                                        <p:cTn id="30" dur="200" decel="100000" autoRev="1" fill="hold">
                                          <p:stCondLst>
                                            <p:cond delay="600"/>
                                          </p:stCondLst>
                                        </p:cTn>
                                        <p:tgtEl>
                                          <p:spTgt spid="3083"/>
                                        </p:tgtEl>
                                      </p:cBhvr>
                                      <p:from x="100000" y="100000"/>
                                      <p:to x="80000" y="100000"/>
                                    </p:animScale>
                                    <p:anim by="(#ppt_h/3+#ppt_w*0.1)" calcmode="lin" valueType="num">
                                      <p:cBhvr additive="sum">
                                        <p:cTn id="31" dur="200" decel="100000" autoRev="1" fill="hold">
                                          <p:stCondLst>
                                            <p:cond delay="600"/>
                                          </p:stCondLst>
                                        </p:cTn>
                                        <p:tgtEl>
                                          <p:spTgt spid="308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8" grpId="0"/>
      <p:bldP spid="3079" grpId="0"/>
      <p:bldP spid="30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A1A1FF"/>
            </a:gs>
            <a:gs pos="50000">
              <a:srgbClr val="A1A1FF">
                <a:gamma/>
                <a:tint val="0"/>
                <a:invGamma/>
              </a:srgbClr>
            </a:gs>
            <a:gs pos="100000">
              <a:srgbClr val="A1A1FF"/>
            </a:gs>
          </a:gsLst>
          <a:lin ang="27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4348" y="0"/>
            <a:ext cx="8229600" cy="1143000"/>
          </a:xfrm>
        </p:spPr>
        <p:txBody>
          <a:bodyPr/>
          <a:lstStyle/>
          <a:p>
            <a:pPr algn="ctr"/>
            <a:r>
              <a:rPr lang="de-CH" dirty="0">
                <a:solidFill>
                  <a:srgbClr val="0066CC"/>
                </a:solidFill>
              </a:rPr>
              <a:t>La Sezione Aurea Im </a:t>
            </a:r>
            <a:r>
              <a:rPr lang="de-CH" dirty="0" err="1">
                <a:solidFill>
                  <a:srgbClr val="0066CC"/>
                </a:solidFill>
              </a:rPr>
              <a:t>Birch</a:t>
            </a:r>
            <a:r>
              <a:rPr lang="de-CH" dirty="0">
                <a:solidFill>
                  <a:srgbClr val="0066CC"/>
                </a:solidFill>
              </a:rPr>
              <a:t>…</a:t>
            </a:r>
            <a:endParaRPr lang="it-IT" dirty="0">
              <a:solidFill>
                <a:srgbClr val="0066CC"/>
              </a:solidFill>
            </a:endParaRPr>
          </a:p>
        </p:txBody>
      </p:sp>
      <p:sp>
        <p:nvSpPr>
          <p:cNvPr id="18435" name="Rectangle 3"/>
          <p:cNvSpPr>
            <a:spLocks noGrp="1" noChangeArrowheads="1"/>
          </p:cNvSpPr>
          <p:nvPr>
            <p:ph idx="1"/>
          </p:nvPr>
        </p:nvSpPr>
        <p:spPr>
          <a:xfrm>
            <a:off x="428596" y="1214422"/>
            <a:ext cx="8215370" cy="4525963"/>
          </a:xfrm>
        </p:spPr>
        <p:txBody>
          <a:bodyPr>
            <a:normAutofit fontScale="92500" lnSpcReduction="10000"/>
          </a:bodyPr>
          <a:lstStyle/>
          <a:p>
            <a:pPr>
              <a:lnSpc>
                <a:spcPct val="80000"/>
              </a:lnSpc>
              <a:buFontTx/>
              <a:buNone/>
            </a:pPr>
            <a:r>
              <a:rPr lang="it-IT" sz="2400" b="1" dirty="0"/>
              <a:t>     </a:t>
            </a:r>
            <a:r>
              <a:rPr lang="it-IT" sz="2400" b="1" dirty="0" smtClean="0"/>
              <a:t>Peter </a:t>
            </a:r>
            <a:r>
              <a:rPr lang="it-IT" sz="2400" b="1" dirty="0"/>
              <a:t>Markli è un professore all’ETH di Zurigo e anche un progettista di edifici. Progetta sin dall’inizio della sua carriera opere di ridotta volumetria, tranne raramente, dove “esce” dai suoi schemi per realizzare edifici più grandi. Dopo La congiunta, museo-abitazione dedicato a Hans </a:t>
            </a:r>
            <a:r>
              <a:rPr lang="it-IT" sz="2400" b="1" dirty="0" err="1"/>
              <a:t>Josephsohn</a:t>
            </a:r>
            <a:r>
              <a:rPr lang="it-IT" sz="2400" b="1" dirty="0"/>
              <a:t>, la sua realizzazione più importante è la scuola zurighese </a:t>
            </a:r>
            <a:r>
              <a:rPr lang="it-IT" sz="2400" b="1" dirty="0" err="1"/>
              <a:t>Im</a:t>
            </a:r>
            <a:r>
              <a:rPr lang="it-IT" sz="2400" b="1" dirty="0"/>
              <a:t> </a:t>
            </a:r>
            <a:r>
              <a:rPr lang="it-IT" sz="2400" b="1" dirty="0" err="1"/>
              <a:t>Birch</a:t>
            </a:r>
            <a:r>
              <a:rPr lang="it-IT" sz="2400" b="1" dirty="0"/>
              <a:t>.Il progetto per la scuola </a:t>
            </a:r>
            <a:r>
              <a:rPr lang="it-IT" sz="2400" b="1" dirty="0" err="1"/>
              <a:t>Im</a:t>
            </a:r>
            <a:r>
              <a:rPr lang="it-IT" sz="2400" b="1" dirty="0"/>
              <a:t> </a:t>
            </a:r>
            <a:r>
              <a:rPr lang="it-IT" sz="2400" b="1" dirty="0" err="1"/>
              <a:t>Birch</a:t>
            </a:r>
            <a:r>
              <a:rPr lang="it-IT" sz="2400" b="1" dirty="0"/>
              <a:t> a Zurigo (2002-2004), come tutto il lavoro di </a:t>
            </a:r>
            <a:r>
              <a:rPr lang="it-IT" sz="2400" b="1" dirty="0" err="1"/>
              <a:t>Märkli</a:t>
            </a:r>
            <a:r>
              <a:rPr lang="it-IT" sz="2400" b="1" dirty="0"/>
              <a:t> è in accordo con un personale sistema proporzionale basato sulla divisione del numero 8; da questa operazione egli fa derivare alcuni dei sistemi proporzionali che hanno guidato nel passato e guidano nel presente, secondo la sua visione, la progettazione: com'è il caso della sezione aurea 1:5/8 o del triangolo rettangolo 1:7/8. "Quello che cerco è l'esatta relazione tra funzione e forma, in contrapposizione alla ricerca della pura espressione dell'edificio", ma anche il giusto equilibrio, egli aggiunge, "tra rappresentazione e contenuto".</a:t>
            </a:r>
            <a:br>
              <a:rPr lang="it-IT" sz="2400" b="1" dirty="0"/>
            </a:br>
            <a:endParaRPr lang="it-IT" sz="2400" b="1" dirty="0"/>
          </a:p>
        </p:txBody>
      </p:sp>
    </p:spTree>
  </p:cSld>
  <p:clrMapOvr>
    <a:masterClrMapping/>
  </p:clrMapOvr>
  <p:transition spd="med" advTm="80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anim calcmode="lin" valueType="num">
                                      <p:cBhvr>
                                        <p:cTn id="8" dur="2000" fill="hold"/>
                                        <p:tgtEl>
                                          <p:spTgt spid="18434"/>
                                        </p:tgtEl>
                                        <p:attrNameLst>
                                          <p:attrName>style.rotation</p:attrName>
                                        </p:attrNameLst>
                                      </p:cBhvr>
                                      <p:tavLst>
                                        <p:tav tm="0">
                                          <p:val>
                                            <p:fltVal val="720"/>
                                          </p:val>
                                        </p:tav>
                                        <p:tav tm="100000">
                                          <p:val>
                                            <p:fltVal val="0"/>
                                          </p:val>
                                        </p:tav>
                                      </p:tavLst>
                                    </p:anim>
                                    <p:anim calcmode="lin" valueType="num">
                                      <p:cBhvr>
                                        <p:cTn id="9" dur="2000" fill="hold"/>
                                        <p:tgtEl>
                                          <p:spTgt spid="18434"/>
                                        </p:tgtEl>
                                        <p:attrNameLst>
                                          <p:attrName>ppt_h</p:attrName>
                                        </p:attrNameLst>
                                      </p:cBhvr>
                                      <p:tavLst>
                                        <p:tav tm="0">
                                          <p:val>
                                            <p:fltVal val="0"/>
                                          </p:val>
                                        </p:tav>
                                        <p:tav tm="100000">
                                          <p:val>
                                            <p:strVal val="#ppt_h"/>
                                          </p:val>
                                        </p:tav>
                                      </p:tavLst>
                                    </p:anim>
                                    <p:anim calcmode="lin" valueType="num">
                                      <p:cBhvr>
                                        <p:cTn id="10" dur="2000" fill="hold"/>
                                        <p:tgtEl>
                                          <p:spTgt spid="184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3A4F9">
                <a:gamma/>
                <a:tint val="8235"/>
                <a:invGamma/>
              </a:srgbClr>
            </a:gs>
            <a:gs pos="50000">
              <a:srgbClr val="93A4F9"/>
            </a:gs>
            <a:gs pos="100000">
              <a:srgbClr val="93A4F9">
                <a:gamma/>
                <a:tint val="8235"/>
                <a:invGamma/>
              </a:srgbClr>
            </a:gs>
          </a:gsLst>
          <a:lin ang="2700000" scaled="1"/>
        </a:gradFill>
        <a:effectLst/>
      </p:bgPr>
    </p:bg>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42910" y="1214422"/>
            <a:ext cx="8229600" cy="4525962"/>
          </a:xfrm>
        </p:spPr>
        <p:txBody>
          <a:bodyPr>
            <a:normAutofit fontScale="92500"/>
          </a:bodyPr>
          <a:lstStyle/>
          <a:p>
            <a:pPr>
              <a:lnSpc>
                <a:spcPct val="80000"/>
              </a:lnSpc>
              <a:buFontTx/>
              <a:buNone/>
            </a:pPr>
            <a:r>
              <a:rPr lang="it-IT" sz="2400" b="1" dirty="0" smtClean="0"/>
              <a:t>     L'edificio </a:t>
            </a:r>
            <a:r>
              <a:rPr lang="it-IT" sz="2400" b="1" dirty="0"/>
              <a:t>fa parte del nuovo quartiere Zentrum Zürich Nord che sorge in un'area ex-industriale. Il lotto si affaccia ad est verso un parco e ad ovest verso un insieme di edifici abitativi. L'idea del progettista, diversamente da quella riportata nel masterplan, sarà quella di non porre delle barriere lungo nessun lato dell'organismo scolastico, lasciando alla struttura un'ampia capacità di risultare permeabile per gli abitanti del quartiere; puntando, altresì, ad un diverso grado di intimità degli spazi, attraverso la differente dislocazione e definizione dei volumi. </a:t>
            </a:r>
            <a:br>
              <a:rPr lang="it-IT" sz="2400" b="1" dirty="0"/>
            </a:br>
            <a:r>
              <a:rPr lang="it-IT" sz="2400" b="1" dirty="0"/>
              <a:t>La scuola è composta da quattro piani non allineati, uno dei quali contiene una delle palestre più grandi di Zurigo. Gli ambienti, piuttosto flessibili, sono caratterizzati, nella loro configurazione spaziale, dall'articolazione dei blocchi; e sono, inoltre, pervasi da fresca atmosfera, ben illuminati e contraddistinti dall'impiego di materiali semplici di immediato impatto percettivo, durevoli e di facile manutenzione. </a:t>
            </a:r>
          </a:p>
          <a:p>
            <a:pPr>
              <a:lnSpc>
                <a:spcPct val="80000"/>
              </a:lnSpc>
              <a:buFontTx/>
              <a:buNone/>
            </a:pPr>
            <a:endParaRPr lang="de-DE" sz="2400" dirty="0"/>
          </a:p>
        </p:txBody>
      </p:sp>
    </p:spTree>
  </p:cSld>
  <p:clrMapOvr>
    <a:masterClrMapping/>
  </p:clrMapOvr>
  <p:transition spd="med" advTm="80000">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50000">
              <a:srgbClr val="3399FF">
                <a:gamma/>
                <a:tint val="25490"/>
                <a:invGamma/>
              </a:srgbClr>
            </a:gs>
            <a:gs pos="100000">
              <a:srgbClr val="3399FF"/>
            </a:gs>
          </a:gsLst>
          <a:lin ang="5400000" scaled="1"/>
        </a:gradFill>
        <a:effectLst/>
      </p:bgPr>
    </p:bg>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a:xfrm>
            <a:off x="533400" y="0"/>
            <a:ext cx="7772400" cy="1470025"/>
          </a:xfrm>
        </p:spPr>
        <p:txBody>
          <a:bodyPr/>
          <a:lstStyle/>
          <a:p>
            <a:pPr algn="ctr"/>
            <a:r>
              <a:rPr lang="de-CH" dirty="0">
                <a:solidFill>
                  <a:srgbClr val="000099"/>
                </a:solidFill>
              </a:rPr>
              <a:t>...e </a:t>
            </a:r>
            <a:r>
              <a:rPr lang="de-CH" dirty="0" err="1">
                <a:solidFill>
                  <a:srgbClr val="000099"/>
                </a:solidFill>
              </a:rPr>
              <a:t>il</a:t>
            </a:r>
            <a:r>
              <a:rPr lang="de-CH" dirty="0">
                <a:solidFill>
                  <a:srgbClr val="000099"/>
                </a:solidFill>
              </a:rPr>
              <a:t> </a:t>
            </a:r>
            <a:r>
              <a:rPr lang="de-CH" dirty="0" err="1">
                <a:solidFill>
                  <a:srgbClr val="000099"/>
                </a:solidFill>
              </a:rPr>
              <a:t>numero</a:t>
            </a:r>
            <a:r>
              <a:rPr lang="de-CH" dirty="0">
                <a:solidFill>
                  <a:srgbClr val="000099"/>
                </a:solidFill>
              </a:rPr>
              <a:t> 8 !!</a:t>
            </a:r>
            <a:endParaRPr lang="it-IT" dirty="0">
              <a:solidFill>
                <a:srgbClr val="000099"/>
              </a:solidFill>
            </a:endParaRPr>
          </a:p>
        </p:txBody>
      </p:sp>
      <p:sp>
        <p:nvSpPr>
          <p:cNvPr id="24581" name="Rectangle 5"/>
          <p:cNvSpPr>
            <a:spLocks noGrp="1" noChangeArrowheads="1"/>
          </p:cNvSpPr>
          <p:nvPr>
            <p:ph type="subTitle" idx="1"/>
          </p:nvPr>
        </p:nvSpPr>
        <p:spPr>
          <a:xfrm>
            <a:off x="1142976" y="4286256"/>
            <a:ext cx="6445274" cy="1763703"/>
          </a:xfrm>
        </p:spPr>
        <p:txBody>
          <a:bodyPr>
            <a:normAutofit fontScale="92500" lnSpcReduction="10000"/>
          </a:bodyPr>
          <a:lstStyle/>
          <a:p>
            <a:pPr algn="just">
              <a:lnSpc>
                <a:spcPct val="80000"/>
              </a:lnSpc>
            </a:pPr>
            <a:r>
              <a:rPr lang="it-IT" sz="1800" dirty="0">
                <a:cs typeface="Times New Roman" pitchFamily="18" charset="0"/>
              </a:rPr>
              <a:t>Oltre alla suddivisione del numero otto, Markli ha sviluppato</a:t>
            </a:r>
            <a:r>
              <a:rPr lang="de-CH" sz="1800" dirty="0">
                <a:cs typeface="Times New Roman" pitchFamily="18" charset="0"/>
              </a:rPr>
              <a:t> un sistema proporzionale basandosi sulla sezione aurea di Fibonacci, sul triangolo rettangolo e sul modulor, sistema inventato da Le </a:t>
            </a:r>
            <a:r>
              <a:rPr lang="de-CH" sz="1800" dirty="0" err="1">
                <a:cs typeface="Times New Roman" pitchFamily="18" charset="0"/>
              </a:rPr>
              <a:t>Corbusier</a:t>
            </a:r>
            <a:r>
              <a:rPr lang="de-CH" sz="1800" dirty="0">
                <a:cs typeface="Times New Roman" pitchFamily="18" charset="0"/>
              </a:rPr>
              <a:t> </a:t>
            </a:r>
            <a:r>
              <a:rPr lang="de-CH" sz="1800" dirty="0" err="1">
                <a:cs typeface="Times New Roman" pitchFamily="18" charset="0"/>
              </a:rPr>
              <a:t>che</a:t>
            </a:r>
            <a:r>
              <a:rPr lang="de-CH" sz="1800" dirty="0">
                <a:cs typeface="Times New Roman" pitchFamily="18" charset="0"/>
              </a:rPr>
              <a:t> </a:t>
            </a:r>
            <a:r>
              <a:rPr lang="de-CH" sz="1800" dirty="0" err="1">
                <a:cs typeface="Times New Roman" pitchFamily="18" charset="0"/>
              </a:rPr>
              <a:t>basa</a:t>
            </a:r>
            <a:r>
              <a:rPr lang="de-CH" sz="1800" dirty="0">
                <a:cs typeface="Times New Roman" pitchFamily="18" charset="0"/>
              </a:rPr>
              <a:t> le </a:t>
            </a:r>
            <a:r>
              <a:rPr lang="de-CH" sz="1800" dirty="0" err="1">
                <a:cs typeface="Times New Roman" pitchFamily="18" charset="0"/>
              </a:rPr>
              <a:t>sue</a:t>
            </a:r>
            <a:r>
              <a:rPr lang="de-CH" sz="1800" dirty="0">
                <a:cs typeface="Times New Roman" pitchFamily="18" charset="0"/>
              </a:rPr>
              <a:t> </a:t>
            </a:r>
            <a:r>
              <a:rPr lang="de-CH" sz="1800" dirty="0" err="1">
                <a:cs typeface="Times New Roman" pitchFamily="18" charset="0"/>
              </a:rPr>
              <a:t>proporzioni</a:t>
            </a:r>
            <a:r>
              <a:rPr lang="de-CH" sz="1800" dirty="0">
                <a:cs typeface="Times New Roman" pitchFamily="18" charset="0"/>
              </a:rPr>
              <a:t> </a:t>
            </a:r>
            <a:r>
              <a:rPr lang="de-CH" sz="1800" dirty="0" err="1">
                <a:cs typeface="Times New Roman" pitchFamily="18" charset="0"/>
              </a:rPr>
              <a:t>sulle</a:t>
            </a:r>
            <a:r>
              <a:rPr lang="de-CH" sz="1800" dirty="0">
                <a:cs typeface="Times New Roman" pitchFamily="18" charset="0"/>
              </a:rPr>
              <a:t> </a:t>
            </a:r>
            <a:r>
              <a:rPr lang="de-CH" sz="1800" dirty="0" err="1">
                <a:cs typeface="Times New Roman" pitchFamily="18" charset="0"/>
              </a:rPr>
              <a:t>misure</a:t>
            </a:r>
            <a:r>
              <a:rPr lang="de-CH" sz="1800" dirty="0">
                <a:cs typeface="Times New Roman" pitchFamily="18" charset="0"/>
              </a:rPr>
              <a:t> del </a:t>
            </a:r>
            <a:r>
              <a:rPr lang="de-CH" sz="1800" dirty="0" err="1">
                <a:cs typeface="Times New Roman" pitchFamily="18" charset="0"/>
              </a:rPr>
              <a:t>corpo</a:t>
            </a:r>
            <a:r>
              <a:rPr lang="de-CH" sz="1800" dirty="0">
                <a:cs typeface="Times New Roman" pitchFamily="18" charset="0"/>
              </a:rPr>
              <a:t> </a:t>
            </a:r>
            <a:r>
              <a:rPr lang="de-CH" sz="1800" dirty="0" err="1">
                <a:cs typeface="Times New Roman" pitchFamily="18" charset="0"/>
              </a:rPr>
              <a:t>umano</a:t>
            </a:r>
            <a:r>
              <a:rPr lang="de-CH" sz="1800" dirty="0">
                <a:cs typeface="Times New Roman" pitchFamily="18" charset="0"/>
              </a:rPr>
              <a:t>, e </a:t>
            </a:r>
            <a:r>
              <a:rPr lang="de-CH" sz="1800" dirty="0" err="1">
                <a:cs typeface="Times New Roman" pitchFamily="18" charset="0"/>
              </a:rPr>
              <a:t>quindi</a:t>
            </a:r>
            <a:r>
              <a:rPr lang="de-CH" sz="1800" dirty="0">
                <a:cs typeface="Times New Roman" pitchFamily="18" charset="0"/>
              </a:rPr>
              <a:t>, </a:t>
            </a:r>
            <a:r>
              <a:rPr lang="de-CH" sz="1800" dirty="0" err="1">
                <a:cs typeface="Times New Roman" pitchFamily="18" charset="0"/>
              </a:rPr>
              <a:t>come</a:t>
            </a:r>
            <a:r>
              <a:rPr lang="de-CH" sz="1800" dirty="0">
                <a:cs typeface="Times New Roman" pitchFamily="18" charset="0"/>
              </a:rPr>
              <a:t> </a:t>
            </a:r>
            <a:r>
              <a:rPr lang="de-CH" sz="1800" dirty="0" err="1">
                <a:cs typeface="Times New Roman" pitchFamily="18" charset="0"/>
              </a:rPr>
              <a:t>anche</a:t>
            </a:r>
            <a:r>
              <a:rPr lang="de-CH" sz="1800" dirty="0">
                <a:cs typeface="Times New Roman" pitchFamily="18" charset="0"/>
              </a:rPr>
              <a:t> </a:t>
            </a:r>
            <a:r>
              <a:rPr lang="de-CH" sz="1800" dirty="0" err="1">
                <a:cs typeface="Times New Roman" pitchFamily="18" charset="0"/>
              </a:rPr>
              <a:t>lo</a:t>
            </a:r>
            <a:r>
              <a:rPr lang="de-CH" sz="1800" dirty="0">
                <a:cs typeface="Times New Roman" pitchFamily="18" charset="0"/>
              </a:rPr>
              <a:t> “</a:t>
            </a:r>
            <a:r>
              <a:rPr lang="de-CH" sz="1800" dirty="0" err="1">
                <a:cs typeface="Times New Roman" pitchFamily="18" charset="0"/>
              </a:rPr>
              <a:t>stile</a:t>
            </a:r>
            <a:r>
              <a:rPr lang="de-CH" sz="1800" dirty="0">
                <a:cs typeface="Times New Roman" pitchFamily="18" charset="0"/>
              </a:rPr>
              <a:t> </a:t>
            </a:r>
            <a:r>
              <a:rPr lang="de-CH" sz="1800" dirty="0" err="1">
                <a:cs typeface="Times New Roman" pitchFamily="18" charset="0"/>
              </a:rPr>
              <a:t>comune</a:t>
            </a:r>
            <a:r>
              <a:rPr lang="de-CH" sz="1800" dirty="0">
                <a:cs typeface="Times New Roman" pitchFamily="18" charset="0"/>
              </a:rPr>
              <a:t>” di Peter, </a:t>
            </a:r>
            <a:r>
              <a:rPr lang="de-CH" sz="1800" dirty="0" err="1">
                <a:cs typeface="Times New Roman" pitchFamily="18" charset="0"/>
              </a:rPr>
              <a:t>porta</a:t>
            </a:r>
            <a:r>
              <a:rPr lang="de-CH" sz="1800" dirty="0">
                <a:cs typeface="Times New Roman" pitchFamily="18" charset="0"/>
              </a:rPr>
              <a:t> a </a:t>
            </a:r>
            <a:r>
              <a:rPr lang="de-CH" sz="1800" dirty="0" err="1">
                <a:cs typeface="Times New Roman" pitchFamily="18" charset="0"/>
              </a:rPr>
              <a:t>costruire</a:t>
            </a:r>
            <a:r>
              <a:rPr lang="de-CH" sz="1800" dirty="0">
                <a:cs typeface="Times New Roman" pitchFamily="18" charset="0"/>
              </a:rPr>
              <a:t> </a:t>
            </a:r>
            <a:r>
              <a:rPr lang="de-CH" sz="1800" dirty="0" err="1">
                <a:cs typeface="Times New Roman" pitchFamily="18" charset="0"/>
              </a:rPr>
              <a:t>casette</a:t>
            </a:r>
            <a:r>
              <a:rPr lang="de-CH" sz="1800" dirty="0">
                <a:cs typeface="Times New Roman" pitchFamily="18" charset="0"/>
              </a:rPr>
              <a:t> </a:t>
            </a:r>
            <a:r>
              <a:rPr lang="de-CH" sz="1800" dirty="0" err="1">
                <a:cs typeface="Times New Roman" pitchFamily="18" charset="0"/>
              </a:rPr>
              <a:t>piccole</a:t>
            </a:r>
            <a:r>
              <a:rPr lang="de-CH" sz="1800" dirty="0" smtClean="0">
                <a:cs typeface="Times New Roman" pitchFamily="18" charset="0"/>
              </a:rPr>
              <a:t>.</a:t>
            </a:r>
          </a:p>
          <a:p>
            <a:pPr algn="just">
              <a:lnSpc>
                <a:spcPct val="80000"/>
              </a:lnSpc>
            </a:pPr>
            <a:endParaRPr lang="de-CH" sz="1800" dirty="0" smtClean="0">
              <a:cs typeface="Times New Roman" pitchFamily="18" charset="0"/>
            </a:endParaRPr>
          </a:p>
          <a:p>
            <a:pPr algn="just">
              <a:lnSpc>
                <a:spcPct val="80000"/>
              </a:lnSpc>
            </a:pPr>
            <a:r>
              <a:rPr lang="de-CH" sz="1800" dirty="0" smtClean="0">
                <a:cs typeface="Times New Roman" pitchFamily="18" charset="0"/>
              </a:rPr>
              <a:t>Nella </a:t>
            </a:r>
            <a:r>
              <a:rPr lang="de-CH" sz="1800" dirty="0" err="1" smtClean="0">
                <a:cs typeface="Times New Roman" pitchFamily="18" charset="0"/>
              </a:rPr>
              <a:t>piantina</a:t>
            </a:r>
            <a:r>
              <a:rPr lang="de-CH" sz="1800" dirty="0" smtClean="0">
                <a:cs typeface="Times New Roman" pitchFamily="18" charset="0"/>
              </a:rPr>
              <a:t> </a:t>
            </a:r>
            <a:r>
              <a:rPr lang="de-CH" sz="1800" dirty="0" err="1" smtClean="0">
                <a:cs typeface="Times New Roman" pitchFamily="18" charset="0"/>
              </a:rPr>
              <a:t>vi</a:t>
            </a:r>
            <a:r>
              <a:rPr lang="de-CH" sz="1800" dirty="0" smtClean="0">
                <a:cs typeface="Times New Roman" pitchFamily="18" charset="0"/>
              </a:rPr>
              <a:t> è </a:t>
            </a:r>
            <a:r>
              <a:rPr lang="de-CH" sz="1800" dirty="0" err="1" smtClean="0">
                <a:cs typeface="Times New Roman" pitchFamily="18" charset="0"/>
              </a:rPr>
              <a:t>una</a:t>
            </a:r>
            <a:r>
              <a:rPr lang="de-CH" sz="1800" dirty="0" smtClean="0">
                <a:cs typeface="Times New Roman" pitchFamily="18" charset="0"/>
              </a:rPr>
              <a:t> </a:t>
            </a:r>
            <a:r>
              <a:rPr lang="de-CH" sz="1800" dirty="0" err="1" smtClean="0">
                <a:cs typeface="Times New Roman" pitchFamily="18" charset="0"/>
              </a:rPr>
              <a:t>distribuzione</a:t>
            </a:r>
            <a:r>
              <a:rPr lang="de-CH" sz="1800" dirty="0" smtClean="0">
                <a:cs typeface="Times New Roman" pitchFamily="18" charset="0"/>
              </a:rPr>
              <a:t> di </a:t>
            </a:r>
            <a:r>
              <a:rPr lang="de-CH" sz="1800" dirty="0" err="1" smtClean="0">
                <a:cs typeface="Times New Roman" pitchFamily="18" charset="0"/>
              </a:rPr>
              <a:t>elementi</a:t>
            </a:r>
            <a:r>
              <a:rPr lang="de-CH" sz="1800" dirty="0" smtClean="0">
                <a:cs typeface="Times New Roman" pitchFamily="18" charset="0"/>
              </a:rPr>
              <a:t> </a:t>
            </a:r>
            <a:r>
              <a:rPr lang="it-IT" sz="1800" dirty="0" smtClean="0"/>
              <a:t>3, 2 , 8x3=24.</a:t>
            </a:r>
            <a:r>
              <a:rPr lang="de-CH" sz="1800" dirty="0" smtClean="0">
                <a:cs typeface="Times New Roman" pitchFamily="18" charset="0"/>
              </a:rPr>
              <a:t> </a:t>
            </a:r>
            <a:endParaRPr lang="ar-SA" sz="1800" dirty="0">
              <a:cs typeface="Times New Roman" pitchFamily="18" charset="0"/>
            </a:endParaRPr>
          </a:p>
          <a:p>
            <a:pPr>
              <a:lnSpc>
                <a:spcPct val="80000"/>
              </a:lnSpc>
            </a:pPr>
            <a:endParaRPr lang="it-IT" sz="1800" dirty="0"/>
          </a:p>
        </p:txBody>
      </p:sp>
      <p:pic>
        <p:nvPicPr>
          <p:cNvPr id="24582" name="Picture 6" descr="birch"/>
          <p:cNvPicPr>
            <a:picLocks noChangeAspect="1" noChangeArrowheads="1"/>
          </p:cNvPicPr>
          <p:nvPr/>
        </p:nvPicPr>
        <p:blipFill>
          <a:blip r:embed="rId2"/>
          <a:srcRect/>
          <a:stretch>
            <a:fillRect/>
          </a:stretch>
        </p:blipFill>
        <p:spPr bwMode="auto">
          <a:xfrm>
            <a:off x="214282" y="928670"/>
            <a:ext cx="4572000" cy="3009900"/>
          </a:xfrm>
          <a:prstGeom prst="rect">
            <a:avLst/>
          </a:prstGeom>
          <a:noFill/>
        </p:spPr>
      </p:pic>
      <p:pic>
        <p:nvPicPr>
          <p:cNvPr id="24584" name="Picture 8" descr="piantina"/>
          <p:cNvPicPr>
            <a:picLocks noChangeAspect="1" noChangeArrowheads="1"/>
          </p:cNvPicPr>
          <p:nvPr/>
        </p:nvPicPr>
        <p:blipFill>
          <a:blip r:embed="rId3"/>
          <a:srcRect/>
          <a:stretch>
            <a:fillRect/>
          </a:stretch>
        </p:blipFill>
        <p:spPr bwMode="auto">
          <a:xfrm>
            <a:off x="5429256" y="785794"/>
            <a:ext cx="2786062" cy="3168650"/>
          </a:xfrm>
          <a:prstGeom prst="rect">
            <a:avLst/>
          </a:prstGeom>
          <a:noFill/>
        </p:spPr>
      </p:pic>
    </p:spTree>
  </p:cSld>
  <p:clrMapOvr>
    <a:masterClrMapping/>
  </p:clrMapOvr>
  <p:transition spd="med" advTm="25000">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s>
            <a:gs pos="50000">
              <a:srgbClr val="CCFF66"/>
            </a:gs>
            <a:gs pos="100000">
              <a:schemeClr val="bg1"/>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8229600" cy="990600"/>
          </a:xfrm>
        </p:spPr>
        <p:txBody>
          <a:bodyPr/>
          <a:lstStyle/>
          <a:p>
            <a:r>
              <a:rPr lang="de-CH">
                <a:solidFill>
                  <a:srgbClr val="78963C"/>
                </a:solidFill>
              </a:rPr>
              <a:t>Le Corbusier</a:t>
            </a:r>
            <a:endParaRPr lang="it-IT">
              <a:solidFill>
                <a:srgbClr val="78963C"/>
              </a:solidFill>
            </a:endParaRPr>
          </a:p>
        </p:txBody>
      </p:sp>
      <p:sp>
        <p:nvSpPr>
          <p:cNvPr id="19459" name="Rectangle 3"/>
          <p:cNvSpPr>
            <a:spLocks noGrp="1" noChangeArrowheads="1"/>
          </p:cNvSpPr>
          <p:nvPr>
            <p:ph type="body" idx="4294967295"/>
          </p:nvPr>
        </p:nvSpPr>
        <p:spPr>
          <a:xfrm>
            <a:off x="0" y="990600"/>
            <a:ext cx="8351838" cy="2971800"/>
          </a:xfrm>
        </p:spPr>
        <p:txBody>
          <a:bodyPr/>
          <a:lstStyle/>
          <a:p>
            <a:pPr>
              <a:lnSpc>
                <a:spcPct val="80000"/>
              </a:lnSpc>
              <a:buFontTx/>
              <a:buNone/>
            </a:pPr>
            <a:r>
              <a:rPr lang="it-IT" sz="1600"/>
              <a:t>      </a:t>
            </a:r>
            <a:r>
              <a:rPr lang="it-IT" sz="1600" b="1"/>
              <a:t>Nato in Svizzera, il 6 ottobre 1887, da una famiglia di origine francese (per parte paterna) e belga (per parte materna), a 14 anni il giovane Charles-Edouard si iscrive alla locale scuola d'arte, dove apprende tecniche inizialmente estranee a quelle che gli serviranno per l'opera architettonica, acquisendo però capacità di pittore, scultore e cesellatore.</a:t>
            </a:r>
          </a:p>
          <a:p>
            <a:pPr>
              <a:lnSpc>
                <a:spcPct val="80000"/>
              </a:lnSpc>
              <a:buFontTx/>
              <a:buNone/>
            </a:pPr>
            <a:r>
              <a:rPr lang="it-IT" sz="1600" b="1"/>
              <a:t>      Muore nel 1965 durante le sue canoniche vacanze in Costa azzurra per un attacco cardiaco mentre fa un bagno.</a:t>
            </a:r>
          </a:p>
          <a:p>
            <a:pPr>
              <a:lnSpc>
                <a:spcPct val="80000"/>
              </a:lnSpc>
              <a:buFontTx/>
              <a:buNone/>
            </a:pPr>
            <a:r>
              <a:rPr lang="it-IT" sz="1600" b="1"/>
              <a:t>      Progetti:</a:t>
            </a:r>
          </a:p>
          <a:p>
            <a:pPr lvl="1">
              <a:lnSpc>
                <a:spcPct val="80000"/>
              </a:lnSpc>
            </a:pPr>
            <a:r>
              <a:rPr lang="it-IT" sz="1600" b="1"/>
              <a:t>Architettura a misura d’uomo</a:t>
            </a:r>
          </a:p>
          <a:p>
            <a:pPr lvl="1">
              <a:lnSpc>
                <a:spcPct val="80000"/>
              </a:lnSpc>
            </a:pPr>
            <a:r>
              <a:rPr lang="it-IT" sz="1600" b="1"/>
              <a:t>Villa Fallet</a:t>
            </a:r>
          </a:p>
          <a:p>
            <a:pPr lvl="1">
              <a:lnSpc>
                <a:spcPct val="80000"/>
              </a:lnSpc>
            </a:pPr>
            <a:r>
              <a:rPr lang="it-IT" sz="1600" b="1"/>
              <a:t>Il piano di fondazione di una nuova città, Chandigarh la capitale del Punjab in India</a:t>
            </a:r>
          </a:p>
          <a:p>
            <a:pPr lvl="1">
              <a:lnSpc>
                <a:spcPct val="80000"/>
              </a:lnSpc>
            </a:pPr>
            <a:r>
              <a:rPr lang="it-IT" sz="1600" b="1"/>
              <a:t>Realizzò 75 edifici in 12 nazioni</a:t>
            </a:r>
            <a:r>
              <a:rPr lang="it-IT" sz="1600"/>
              <a:t> </a:t>
            </a:r>
          </a:p>
          <a:p>
            <a:pPr>
              <a:lnSpc>
                <a:spcPct val="80000"/>
              </a:lnSpc>
              <a:buFontTx/>
              <a:buNone/>
            </a:pPr>
            <a:endParaRPr lang="it-IT" sz="1600"/>
          </a:p>
        </p:txBody>
      </p:sp>
      <p:pic>
        <p:nvPicPr>
          <p:cNvPr id="19460" name="Picture 4" descr="Centre Le Corbusier, Zurigo.">
            <a:hlinkClick r:id="rId2" tooltip="&quot;Centre Le Corbusier, Zurigo.&quot;"/>
          </p:cNvPr>
          <p:cNvPicPr>
            <a:picLocks noChangeAspect="1" noChangeArrowheads="1"/>
          </p:cNvPicPr>
          <p:nvPr/>
        </p:nvPicPr>
        <p:blipFill>
          <a:blip r:embed="rId3"/>
          <a:srcRect/>
          <a:stretch>
            <a:fillRect/>
          </a:stretch>
        </p:blipFill>
        <p:spPr bwMode="auto">
          <a:xfrm>
            <a:off x="5580063" y="4149725"/>
            <a:ext cx="2813050" cy="2116138"/>
          </a:xfrm>
          <a:prstGeom prst="rect">
            <a:avLst/>
          </a:prstGeom>
          <a:noFill/>
          <a:ln w="9525">
            <a:noFill/>
            <a:miter lim="800000"/>
            <a:headEnd/>
            <a:tailEnd/>
          </a:ln>
        </p:spPr>
      </p:pic>
      <p:sp>
        <p:nvSpPr>
          <p:cNvPr id="19461" name="Rectangle 5"/>
          <p:cNvSpPr>
            <a:spLocks noChangeArrowheads="1"/>
          </p:cNvSpPr>
          <p:nvPr/>
        </p:nvSpPr>
        <p:spPr bwMode="auto">
          <a:xfrm>
            <a:off x="5148263" y="6021388"/>
            <a:ext cx="3744912" cy="720725"/>
          </a:xfrm>
          <a:prstGeom prst="rect">
            <a:avLst/>
          </a:prstGeom>
          <a:noFill/>
          <a:ln w="9525">
            <a:noFill/>
            <a:miter lim="800000"/>
            <a:headEnd/>
            <a:tailEnd/>
          </a:ln>
          <a:effectLst/>
        </p:spPr>
        <p:txBody>
          <a:bodyPr anchor="ctr"/>
          <a:lstStyle/>
          <a:p>
            <a:pPr algn="ctr"/>
            <a:r>
              <a:rPr lang="de-CH" sz="1400" dirty="0">
                <a:latin typeface="Arial" charset="0"/>
              </a:rPr>
              <a:t>Centre Le </a:t>
            </a:r>
            <a:r>
              <a:rPr lang="de-CH" sz="1400" dirty="0" err="1">
                <a:latin typeface="Arial" charset="0"/>
              </a:rPr>
              <a:t>Corbusier</a:t>
            </a:r>
            <a:r>
              <a:rPr lang="de-CH" sz="1400" dirty="0">
                <a:latin typeface="Arial" charset="0"/>
              </a:rPr>
              <a:t>, Zurigo</a:t>
            </a:r>
            <a:endParaRPr lang="it-IT" sz="1400" dirty="0">
              <a:latin typeface="Arial" charset="0"/>
            </a:endParaRPr>
          </a:p>
        </p:txBody>
      </p:sp>
      <p:pic>
        <p:nvPicPr>
          <p:cNvPr id="19462" name="Picture 6" descr="Ritratto di Le Corbusier nella banconota svizzera da 10 franchi">
            <a:hlinkClick r:id="rId4" tooltip="&quot;Ritratto di Le Corbusier nella banconota svizzera da 10 franchi&quot;"/>
          </p:cNvPr>
          <p:cNvPicPr>
            <a:picLocks noChangeAspect="1" noChangeArrowheads="1"/>
          </p:cNvPicPr>
          <p:nvPr/>
        </p:nvPicPr>
        <p:blipFill>
          <a:blip r:embed="rId5" r:link="rId6"/>
          <a:srcRect/>
          <a:stretch>
            <a:fillRect/>
          </a:stretch>
        </p:blipFill>
        <p:spPr bwMode="auto">
          <a:xfrm>
            <a:off x="838200" y="3962400"/>
            <a:ext cx="1635125" cy="2781300"/>
          </a:xfrm>
          <a:prstGeom prst="rect">
            <a:avLst/>
          </a:prstGeom>
          <a:noFill/>
        </p:spPr>
      </p:pic>
      <p:sp>
        <p:nvSpPr>
          <p:cNvPr id="19463" name="Rectangle 7"/>
          <p:cNvSpPr>
            <a:spLocks noChangeArrowheads="1"/>
          </p:cNvSpPr>
          <p:nvPr/>
        </p:nvSpPr>
        <p:spPr bwMode="auto">
          <a:xfrm>
            <a:off x="2484438" y="4724400"/>
            <a:ext cx="2233612" cy="1008063"/>
          </a:xfrm>
          <a:prstGeom prst="rect">
            <a:avLst/>
          </a:prstGeom>
          <a:noFill/>
          <a:ln w="9525">
            <a:noFill/>
            <a:miter lim="800000"/>
            <a:headEnd/>
            <a:tailEnd/>
          </a:ln>
          <a:effectLst/>
        </p:spPr>
        <p:txBody>
          <a:bodyPr anchor="ctr"/>
          <a:lstStyle/>
          <a:p>
            <a:pPr algn="ctr"/>
            <a:r>
              <a:rPr lang="de-CH" sz="1400" dirty="0" err="1">
                <a:latin typeface="Arial" charset="0"/>
              </a:rPr>
              <a:t>Ritratto</a:t>
            </a:r>
            <a:r>
              <a:rPr lang="de-CH" sz="1400" dirty="0">
                <a:latin typeface="Arial" charset="0"/>
              </a:rPr>
              <a:t> di Le </a:t>
            </a:r>
            <a:r>
              <a:rPr lang="de-CH" sz="1400" dirty="0" err="1">
                <a:latin typeface="Arial" charset="0"/>
              </a:rPr>
              <a:t>Corbusier</a:t>
            </a:r>
            <a:r>
              <a:rPr lang="de-CH" sz="1400" dirty="0">
                <a:latin typeface="Arial" charset="0"/>
              </a:rPr>
              <a:t> sulla </a:t>
            </a:r>
            <a:r>
              <a:rPr lang="de-CH" sz="1400" dirty="0" err="1">
                <a:latin typeface="Arial" charset="0"/>
              </a:rPr>
              <a:t>banconota</a:t>
            </a:r>
            <a:r>
              <a:rPr lang="de-CH" sz="1400" dirty="0">
                <a:latin typeface="Arial" charset="0"/>
              </a:rPr>
              <a:t> </a:t>
            </a:r>
            <a:r>
              <a:rPr lang="de-CH" sz="1400" dirty="0" err="1">
                <a:latin typeface="Arial" charset="0"/>
              </a:rPr>
              <a:t>svizzera</a:t>
            </a:r>
            <a:r>
              <a:rPr lang="de-CH" sz="1400" dirty="0">
                <a:latin typeface="Arial" charset="0"/>
              </a:rPr>
              <a:t> da 10 </a:t>
            </a:r>
            <a:r>
              <a:rPr lang="de-CH" sz="1400" dirty="0" err="1">
                <a:latin typeface="Arial" charset="0"/>
              </a:rPr>
              <a:t>Franchi</a:t>
            </a:r>
            <a:endParaRPr lang="it-IT" sz="1400" dirty="0">
              <a:latin typeface="Arial" charset="0"/>
            </a:endParaRPr>
          </a:p>
        </p:txBody>
      </p:sp>
    </p:spTree>
  </p:cSld>
  <p:clrMapOvr>
    <a:masterClrMapping/>
  </p:clrMapOvr>
  <p:transition spd="med" advTm="5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iterate type="lt">
                                    <p:tmPct val="0"/>
                                  </p:iterate>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3"/>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9462"/>
                                        </p:tgtEl>
                                        <p:attrNameLst>
                                          <p:attrName>style.visibility</p:attrName>
                                        </p:attrNameLst>
                                      </p:cBhvr>
                                      <p:to>
                                        <p:strVal val="visible"/>
                                      </p:to>
                                    </p:set>
                                    <p:anim calcmode="lin" valueType="num">
                                      <p:cBhvr>
                                        <p:cTn id="13" dur="1000" fill="hold"/>
                                        <p:tgtEl>
                                          <p:spTgt spid="19462"/>
                                        </p:tgtEl>
                                        <p:attrNameLst>
                                          <p:attrName>ppt_w</p:attrName>
                                        </p:attrNameLst>
                                      </p:cBhvr>
                                      <p:tavLst>
                                        <p:tav tm="0">
                                          <p:val>
                                            <p:fltVal val="0"/>
                                          </p:val>
                                        </p:tav>
                                        <p:tav tm="100000">
                                          <p:val>
                                            <p:strVal val="#ppt_w"/>
                                          </p:val>
                                        </p:tav>
                                      </p:tavLst>
                                    </p:anim>
                                    <p:anim calcmode="lin" valueType="num">
                                      <p:cBhvr>
                                        <p:cTn id="14" dur="1000" fill="hold"/>
                                        <p:tgtEl>
                                          <p:spTgt spid="19462"/>
                                        </p:tgtEl>
                                        <p:attrNameLst>
                                          <p:attrName>ppt_h</p:attrName>
                                        </p:attrNameLst>
                                      </p:cBhvr>
                                      <p:tavLst>
                                        <p:tav tm="0">
                                          <p:val>
                                            <p:fltVal val="0"/>
                                          </p:val>
                                        </p:tav>
                                        <p:tav tm="100000">
                                          <p:val>
                                            <p:strVal val="#ppt_h"/>
                                          </p:val>
                                        </p:tav>
                                      </p:tavLst>
                                    </p:anim>
                                    <p:anim calcmode="lin" valueType="num">
                                      <p:cBhvr>
                                        <p:cTn id="15" dur="1000" fill="hold"/>
                                        <p:tgtEl>
                                          <p:spTgt spid="19462"/>
                                        </p:tgtEl>
                                        <p:attrNameLst>
                                          <p:attrName>style.rotation</p:attrName>
                                        </p:attrNameLst>
                                      </p:cBhvr>
                                      <p:tavLst>
                                        <p:tav tm="0">
                                          <p:val>
                                            <p:fltVal val="90"/>
                                          </p:val>
                                        </p:tav>
                                        <p:tav tm="100000">
                                          <p:val>
                                            <p:fltVal val="0"/>
                                          </p:val>
                                        </p:tav>
                                      </p:tavLst>
                                    </p:anim>
                                    <p:animEffect transition="in" filter="fade">
                                      <p:cBhvr>
                                        <p:cTn id="16" dur="1000"/>
                                        <p:tgtEl>
                                          <p:spTgt spid="1946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9463"/>
                                        </p:tgtEl>
                                        <p:attrNameLst>
                                          <p:attrName>style.visibility</p:attrName>
                                        </p:attrNameLst>
                                      </p:cBhvr>
                                      <p:to>
                                        <p:strVal val="visible"/>
                                      </p:to>
                                    </p:set>
                                    <p:animEffect transition="in" filter="fade">
                                      <p:cBhvr>
                                        <p:cTn id="19" dur="1000"/>
                                        <p:tgtEl>
                                          <p:spTgt spid="19463"/>
                                        </p:tgtEl>
                                      </p:cBhvr>
                                    </p:animEffect>
                                    <p:anim calcmode="lin" valueType="num">
                                      <p:cBhvr>
                                        <p:cTn id="20" dur="1000" fill="hold"/>
                                        <p:tgtEl>
                                          <p:spTgt spid="19463"/>
                                        </p:tgtEl>
                                        <p:attrNameLst>
                                          <p:attrName>ppt_x</p:attrName>
                                        </p:attrNameLst>
                                      </p:cBhvr>
                                      <p:tavLst>
                                        <p:tav tm="0">
                                          <p:val>
                                            <p:strVal val="#ppt_x"/>
                                          </p:val>
                                        </p:tav>
                                        <p:tav tm="100000">
                                          <p:val>
                                            <p:strVal val="#ppt_x"/>
                                          </p:val>
                                        </p:tav>
                                      </p:tavLst>
                                    </p:anim>
                                    <p:anim calcmode="lin" valueType="num">
                                      <p:cBhvr>
                                        <p:cTn id="21" dur="1000" fill="hold"/>
                                        <p:tgtEl>
                                          <p:spTgt spid="19463"/>
                                        </p:tgtEl>
                                        <p:attrNameLst>
                                          <p:attrName>ppt_y</p:attrName>
                                        </p:attrNameLst>
                                      </p:cBhvr>
                                      <p:tavLst>
                                        <p:tav tm="0">
                                          <p:val>
                                            <p:strVal val="#ppt_y+.1"/>
                                          </p:val>
                                        </p:tav>
                                        <p:tav tm="100000">
                                          <p:val>
                                            <p:strVal val="#ppt_y"/>
                                          </p:val>
                                        </p:tav>
                                      </p:tavLst>
                                    </p:anim>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19460"/>
                                        </p:tgtEl>
                                        <p:attrNameLst>
                                          <p:attrName>style.visibility</p:attrName>
                                        </p:attrNameLst>
                                      </p:cBhvr>
                                      <p:to>
                                        <p:strVal val="visible"/>
                                      </p:to>
                                    </p:set>
                                    <p:anim calcmode="lin" valueType="num">
                                      <p:cBhvr>
                                        <p:cTn id="24" dur="1000" fill="hold"/>
                                        <p:tgtEl>
                                          <p:spTgt spid="19460"/>
                                        </p:tgtEl>
                                        <p:attrNameLst>
                                          <p:attrName>ppt_w</p:attrName>
                                        </p:attrNameLst>
                                      </p:cBhvr>
                                      <p:tavLst>
                                        <p:tav tm="0">
                                          <p:val>
                                            <p:fltVal val="0"/>
                                          </p:val>
                                        </p:tav>
                                        <p:tav tm="100000">
                                          <p:val>
                                            <p:strVal val="#ppt_w"/>
                                          </p:val>
                                        </p:tav>
                                      </p:tavLst>
                                    </p:anim>
                                    <p:anim calcmode="lin" valueType="num">
                                      <p:cBhvr>
                                        <p:cTn id="25" dur="1000" fill="hold"/>
                                        <p:tgtEl>
                                          <p:spTgt spid="19460"/>
                                        </p:tgtEl>
                                        <p:attrNameLst>
                                          <p:attrName>ppt_h</p:attrName>
                                        </p:attrNameLst>
                                      </p:cBhvr>
                                      <p:tavLst>
                                        <p:tav tm="0">
                                          <p:val>
                                            <p:fltVal val="0"/>
                                          </p:val>
                                        </p:tav>
                                        <p:tav tm="100000">
                                          <p:val>
                                            <p:strVal val="#ppt_h"/>
                                          </p:val>
                                        </p:tav>
                                      </p:tavLst>
                                    </p:anim>
                                    <p:anim calcmode="lin" valueType="num">
                                      <p:cBhvr>
                                        <p:cTn id="26" dur="1000" fill="hold"/>
                                        <p:tgtEl>
                                          <p:spTgt spid="19460"/>
                                        </p:tgtEl>
                                        <p:attrNameLst>
                                          <p:attrName>style.rotation</p:attrName>
                                        </p:attrNameLst>
                                      </p:cBhvr>
                                      <p:tavLst>
                                        <p:tav tm="0">
                                          <p:val>
                                            <p:fltVal val="90"/>
                                          </p:val>
                                        </p:tav>
                                        <p:tav tm="100000">
                                          <p:val>
                                            <p:fltVal val="0"/>
                                          </p:val>
                                        </p:tav>
                                      </p:tavLst>
                                    </p:anim>
                                    <p:animEffect transition="in" filter="fade">
                                      <p:cBhvr>
                                        <p:cTn id="27" dur="1000"/>
                                        <p:tgtEl>
                                          <p:spTgt spid="1946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fade">
                                      <p:cBhvr>
                                        <p:cTn id="30" dur="1000"/>
                                        <p:tgtEl>
                                          <p:spTgt spid="19461"/>
                                        </p:tgtEl>
                                      </p:cBhvr>
                                    </p:animEffect>
                                    <p:anim calcmode="lin" valueType="num">
                                      <p:cBhvr>
                                        <p:cTn id="31" dur="1000" fill="hold"/>
                                        <p:tgtEl>
                                          <p:spTgt spid="19461"/>
                                        </p:tgtEl>
                                        <p:attrNameLst>
                                          <p:attrName>ppt_x</p:attrName>
                                        </p:attrNameLst>
                                      </p:cBhvr>
                                      <p:tavLst>
                                        <p:tav tm="0">
                                          <p:val>
                                            <p:strVal val="#ppt_x"/>
                                          </p:val>
                                        </p:tav>
                                        <p:tav tm="100000">
                                          <p:val>
                                            <p:strVal val="#ppt_x"/>
                                          </p:val>
                                        </p:tav>
                                      </p:tavLst>
                                    </p:anim>
                                    <p:anim calcmode="lin" valueType="num">
                                      <p:cBhvr>
                                        <p:cTn id="32"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1"/>
      <p:bldP spid="19461" grpId="0"/>
      <p:bldP spid="1946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33"/>
            </a:gs>
            <a:gs pos="50000">
              <a:srgbClr val="CCFF33">
                <a:gamma/>
                <a:tint val="9412"/>
                <a:invGamma/>
              </a:srgbClr>
            </a:gs>
            <a:gs pos="100000">
              <a:srgbClr val="CCFF33"/>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404813"/>
            <a:ext cx="8229600" cy="1143000"/>
          </a:xfrm>
        </p:spPr>
        <p:txBody>
          <a:bodyPr>
            <a:normAutofit fontScale="90000"/>
          </a:bodyPr>
          <a:lstStyle/>
          <a:p>
            <a:r>
              <a:rPr lang="it-IT">
                <a:solidFill>
                  <a:srgbClr val="009900"/>
                </a:solidFill>
              </a:rPr>
              <a:t>Un'architettura a misura d'uomo</a:t>
            </a:r>
            <a:r>
              <a:rPr lang="it-IT"/>
              <a:t> </a:t>
            </a:r>
            <a:r>
              <a:rPr lang="de-DE"/>
              <a:t/>
            </a:r>
            <a:br>
              <a:rPr lang="de-DE"/>
            </a:br>
            <a:endParaRPr lang="it-IT"/>
          </a:p>
        </p:txBody>
      </p:sp>
      <p:sp>
        <p:nvSpPr>
          <p:cNvPr id="21507" name="Rectangle 3"/>
          <p:cNvSpPr>
            <a:spLocks noGrp="1" noChangeArrowheads="1"/>
          </p:cNvSpPr>
          <p:nvPr>
            <p:ph idx="1"/>
          </p:nvPr>
        </p:nvSpPr>
        <p:spPr>
          <a:xfrm>
            <a:off x="468313" y="1412875"/>
            <a:ext cx="8229600" cy="4525963"/>
          </a:xfrm>
        </p:spPr>
        <p:txBody>
          <a:bodyPr/>
          <a:lstStyle/>
          <a:p>
            <a:pPr>
              <a:lnSpc>
                <a:spcPct val="80000"/>
              </a:lnSpc>
              <a:buFontTx/>
              <a:buNone/>
            </a:pPr>
            <a:r>
              <a:rPr lang="it-IT" sz="2800"/>
              <a:t>    </a:t>
            </a:r>
            <a:r>
              <a:rPr lang="it-IT" sz="2000"/>
              <a:t>Il principale e immortale contributo di </a:t>
            </a:r>
            <a:r>
              <a:rPr lang="it-IT" sz="2000" b="1"/>
              <a:t>Le Corbusier </a:t>
            </a:r>
            <a:r>
              <a:rPr lang="it-IT" sz="2000"/>
              <a:t>all'architettura moderna consiste nell'aver concepito la costruzione di abitazioni ed edifici come fatti per l'uomo e costruiti a misura d'uomo: "solo l'utente ha la parola", afferma in Le Modulor, l'opera in cui espone la sua grande teoria (sviluppata durante la II guerra mondiale), il Modulor appunto. Non è un caso che la sua architettura appaia forse troppo standardizzata e priva di una certa estetica, poiché ben lungi dal puntare sull'ornamento e sulla bellezza architettonica Le Corbusier punta alla vivibilità degli edifici. Il Modulor è una scala di grandezze, basata sulla regola aurea nota già agli antichi Greci riguardo le proporzioni del corpo umano: queste misure devono essere usate da tutti gli architetti per costruire non solo spazi, ma anche ripiani, appoggi, accessi che siano perfettamente in accordo con le misure standard del corpo umano. Albert Einstein elogiò l'intuizione di Le Corbusier affermando, a proposito dei rapporti matematici da lui teorizzati: «È una scala di proporzioni che rende il male difficile e il bene facile».</a:t>
            </a:r>
          </a:p>
        </p:txBody>
      </p:sp>
    </p:spTree>
  </p:cSld>
  <p:clrMapOvr>
    <a:masterClrMapping/>
  </p:clrMapOvr>
  <p:transition spd="med" advTm="70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1"/>
                                          </p:val>
                                        </p:tav>
                                        <p:tav tm="100000">
                                          <p:val>
                                            <p:strVal val="#ppt_x"/>
                                          </p:val>
                                        </p:tav>
                                      </p:tavLst>
                                    </p:anim>
                                    <p:anim calcmode="lin" valueType="num">
                                      <p:cBhvr>
                                        <p:cTn id="9" dur="10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9DF5"/>
            </a:gs>
            <a:gs pos="100000">
              <a:srgbClr val="E69DF5">
                <a:gamma/>
                <a:tint val="0"/>
                <a:invGamma/>
              </a:srgbClr>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115888"/>
            <a:ext cx="8229600" cy="1143000"/>
          </a:xfrm>
        </p:spPr>
        <p:txBody>
          <a:bodyPr/>
          <a:lstStyle/>
          <a:p>
            <a:r>
              <a:rPr lang="de-CH">
                <a:solidFill>
                  <a:srgbClr val="CC66FF"/>
                </a:solidFill>
              </a:rPr>
              <a:t>Castel del Monte</a:t>
            </a:r>
            <a:endParaRPr lang="it-IT">
              <a:solidFill>
                <a:srgbClr val="CC66FF"/>
              </a:solidFill>
            </a:endParaRPr>
          </a:p>
        </p:txBody>
      </p:sp>
      <p:sp>
        <p:nvSpPr>
          <p:cNvPr id="20483" name="Rectangle 3"/>
          <p:cNvSpPr>
            <a:spLocks noGrp="1" noChangeArrowheads="1"/>
          </p:cNvSpPr>
          <p:nvPr>
            <p:ph idx="1"/>
          </p:nvPr>
        </p:nvSpPr>
        <p:spPr>
          <a:xfrm>
            <a:off x="179388" y="1125538"/>
            <a:ext cx="4321175" cy="4525962"/>
          </a:xfrm>
        </p:spPr>
        <p:txBody>
          <a:bodyPr>
            <a:normAutofit lnSpcReduction="10000"/>
          </a:bodyPr>
          <a:lstStyle/>
          <a:p>
            <a:pPr>
              <a:lnSpc>
                <a:spcPct val="80000"/>
              </a:lnSpc>
              <a:buFontTx/>
              <a:buNone/>
            </a:pPr>
            <a:r>
              <a:rPr lang="it-IT" sz="1800" dirty="0"/>
              <a:t>      Federico II di Svevia tentò di realizzare, con Castel Del Monte, un’unità armonica. Ad esempio il rettangolo nel cortile sulla parete ovest, dove vi alloggiava un bassorilievo andato perduto, misura 2,83 m di larghezza e 1,27 m di altezza. Se consideriamo in questa circostanza le implicazioni astronomiche, basterà moltiplicare al quadrato queste due cifre per sapere che 2,83 X 2,83 è uguale a 8,00 e 1,27x1,27 è uguale a 1,613. In sostanza  la cifra più prossima alla divina proporzione che è identificata con 1,618 , poi questo rettangolo è illuminato da un raggio di sole che attraversa due finestre poste di fronte all'alba dell‘8 ottobre che era l'ottavo mese nel Medio Evo. Questo, per ribadire e dare forza al numero 8 che significa l'infinito e la resurrezione attraverso il Battesimo.</a:t>
            </a:r>
          </a:p>
        </p:txBody>
      </p:sp>
      <p:pic>
        <p:nvPicPr>
          <p:cNvPr id="20484" name="Picture 4" descr="Castel del Monte"/>
          <p:cNvPicPr>
            <a:picLocks noChangeAspect="1" noChangeArrowheads="1"/>
          </p:cNvPicPr>
          <p:nvPr/>
        </p:nvPicPr>
        <p:blipFill>
          <a:blip r:embed="rId2"/>
          <a:srcRect/>
          <a:stretch>
            <a:fillRect/>
          </a:stretch>
        </p:blipFill>
        <p:spPr bwMode="auto">
          <a:xfrm>
            <a:off x="4716463" y="1196975"/>
            <a:ext cx="3600450" cy="2768600"/>
          </a:xfrm>
          <a:prstGeom prst="rect">
            <a:avLst/>
          </a:prstGeom>
          <a:noFill/>
          <a:ln w="9525">
            <a:noFill/>
            <a:miter lim="800000"/>
            <a:headEnd/>
            <a:tailEnd/>
          </a:ln>
        </p:spPr>
      </p:pic>
      <p:pic>
        <p:nvPicPr>
          <p:cNvPr id="20485" name="Picture 5" descr="Immagine:Casteldelmontepln.png">
            <a:hlinkClick r:id="rId3"/>
          </p:cNvPr>
          <p:cNvPicPr>
            <a:picLocks noChangeAspect="1" noChangeArrowheads="1"/>
          </p:cNvPicPr>
          <p:nvPr/>
        </p:nvPicPr>
        <p:blipFill>
          <a:blip r:embed="rId4"/>
          <a:srcRect/>
          <a:stretch>
            <a:fillRect/>
          </a:stretch>
        </p:blipFill>
        <p:spPr bwMode="auto">
          <a:xfrm>
            <a:off x="5435600" y="4076700"/>
            <a:ext cx="2592388" cy="2592388"/>
          </a:xfrm>
          <a:prstGeom prst="rect">
            <a:avLst/>
          </a:prstGeom>
          <a:noFill/>
          <a:ln w="9525">
            <a:noFill/>
            <a:miter lim="800000"/>
            <a:headEnd/>
            <a:tailEnd/>
          </a:ln>
        </p:spPr>
      </p:pic>
    </p:spTree>
  </p:cSld>
  <p:clrMapOvr>
    <a:masterClrMapping/>
  </p:clrMapOvr>
  <p:transition spd="med" advTm="90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par>
                          <p:cTn id="10" fill="hold">
                            <p:stCondLst>
                              <p:cond delay="1000"/>
                            </p:stCondLst>
                            <p:childTnLst>
                              <p:par>
                                <p:cTn id="11" presetID="39" presetClass="entr" presetSubtype="0" accel="100000" fill="hold" nodeType="after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p:cTn id="13" dur="500" fill="hold"/>
                                        <p:tgtEl>
                                          <p:spTgt spid="2048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048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048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0484"/>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p:cTn id="19" dur="500" fill="hold"/>
                                        <p:tgtEl>
                                          <p:spTgt spid="2048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048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048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6699"/>
            </a:gs>
            <a:gs pos="50000">
              <a:srgbClr val="FF6699">
                <a:gamma/>
                <a:tint val="41176"/>
                <a:invGamma/>
              </a:srgbClr>
            </a:gs>
            <a:gs pos="100000">
              <a:srgbClr val="FF6699"/>
            </a:gs>
          </a:gsLst>
          <a:lin ang="54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0"/>
            <a:ext cx="8229600" cy="1143000"/>
          </a:xfrm>
        </p:spPr>
        <p:txBody>
          <a:bodyPr/>
          <a:lstStyle/>
          <a:p>
            <a:r>
              <a:rPr lang="de-CH">
                <a:solidFill>
                  <a:srgbClr val="FF0066"/>
                </a:solidFill>
              </a:rPr>
              <a:t>Partenone di Atene</a:t>
            </a:r>
            <a:endParaRPr lang="it-IT">
              <a:solidFill>
                <a:srgbClr val="FF0066"/>
              </a:solidFill>
            </a:endParaRPr>
          </a:p>
        </p:txBody>
      </p:sp>
      <p:sp>
        <p:nvSpPr>
          <p:cNvPr id="31747" name="Rectangle 3"/>
          <p:cNvSpPr>
            <a:spLocks noGrp="1" noChangeArrowheads="1"/>
          </p:cNvSpPr>
          <p:nvPr>
            <p:ph idx="1"/>
          </p:nvPr>
        </p:nvSpPr>
        <p:spPr>
          <a:xfrm>
            <a:off x="457200" y="1143000"/>
            <a:ext cx="8229600" cy="1524000"/>
          </a:xfrm>
        </p:spPr>
        <p:txBody>
          <a:bodyPr>
            <a:normAutofit fontScale="92500"/>
          </a:bodyPr>
          <a:lstStyle/>
          <a:p>
            <a:pPr>
              <a:buFontTx/>
              <a:buNone/>
            </a:pPr>
            <a:r>
              <a:rPr lang="it-IT" sz="1800" dirty="0" smtClean="0">
                <a:latin typeface="Arial Unicode MS" pitchFamily="34" charset="-128"/>
              </a:rPr>
              <a:t>      Il </a:t>
            </a:r>
            <a:r>
              <a:rPr lang="it-IT" sz="1800" dirty="0">
                <a:latin typeface="Arial Unicode MS" pitchFamily="34" charset="-128"/>
              </a:rPr>
              <a:t>Partenone è un antico tempio greco costruito sulla cima di un colle che domina</a:t>
            </a:r>
            <a:r>
              <a:rPr lang="de-CH" sz="1800" dirty="0">
                <a:latin typeface="Arial Unicode MS" pitchFamily="34" charset="-128"/>
              </a:rPr>
              <a:t> </a:t>
            </a:r>
            <a:r>
              <a:rPr lang="it-IT" sz="1800" dirty="0">
                <a:latin typeface="Arial Unicode MS" pitchFamily="34" charset="-128"/>
              </a:rPr>
              <a:t>città</a:t>
            </a:r>
            <a:r>
              <a:rPr lang="de-CH" sz="1800" dirty="0">
                <a:latin typeface="Arial Unicode MS" pitchFamily="34" charset="-128"/>
              </a:rPr>
              <a:t> </a:t>
            </a:r>
            <a:r>
              <a:rPr lang="it-IT" sz="1800" dirty="0">
                <a:latin typeface="Arial Unicode MS" pitchFamily="34" charset="-128"/>
              </a:rPr>
              <a:t>di Atene.</a:t>
            </a:r>
            <a:r>
              <a:rPr lang="de-CH" sz="1800" dirty="0">
                <a:latin typeface="Arial Unicode MS" pitchFamily="34" charset="-128"/>
              </a:rPr>
              <a:t> </a:t>
            </a:r>
            <a:r>
              <a:rPr lang="de-CH" sz="1800" dirty="0">
                <a:latin typeface="Arial Unicode MS" pitchFamily="34" charset="-128"/>
                <a:ea typeface="Arial Unicode MS" pitchFamily="34" charset="-128"/>
                <a:cs typeface="Arial Unicode MS" pitchFamily="34" charset="-128"/>
              </a:rPr>
              <a:t>E</a:t>
            </a:r>
            <a:r>
              <a:rPr lang="it-IT" sz="1800" dirty="0" err="1">
                <a:latin typeface="Arial Unicode MS" pitchFamily="34" charset="-128"/>
                <a:ea typeface="Arial Unicode MS" pitchFamily="34" charset="-128"/>
                <a:cs typeface="Arial Unicode MS" pitchFamily="34" charset="-128"/>
              </a:rPr>
              <a:t>ra</a:t>
            </a:r>
            <a:r>
              <a:rPr lang="it-IT" sz="1800" dirty="0">
                <a:latin typeface="Arial Unicode MS" pitchFamily="34" charset="-128"/>
                <a:ea typeface="Arial Unicode MS" pitchFamily="34" charset="-128"/>
                <a:cs typeface="Arial Unicode MS" pitchFamily="34" charset="-128"/>
              </a:rPr>
              <a:t> un tempio dedicato alla dea Atena, protettrice della città, e fu</a:t>
            </a:r>
            <a:r>
              <a:rPr lang="de-CH" sz="1800" dirty="0">
                <a:latin typeface="Arial Unicode MS" pitchFamily="34" charset="-128"/>
                <a:ea typeface="Arial Unicode MS" pitchFamily="34" charset="-128"/>
                <a:cs typeface="Arial Unicode MS" pitchFamily="34" charset="-128"/>
              </a:rPr>
              <a:t> </a:t>
            </a:r>
            <a:r>
              <a:rPr lang="it-IT" sz="1800" dirty="0">
                <a:latin typeface="Arial Unicode MS" pitchFamily="34" charset="-128"/>
                <a:ea typeface="Arial Unicode MS" pitchFamily="34" charset="-128"/>
                <a:cs typeface="Arial Unicode MS" pitchFamily="34" charset="-128"/>
              </a:rPr>
              <a:t>costruito </a:t>
            </a:r>
            <a:r>
              <a:rPr lang="de-CH" sz="1800" dirty="0">
                <a:latin typeface="Arial Unicode MS" pitchFamily="34" charset="-128"/>
                <a:ea typeface="Arial Unicode MS" pitchFamily="34" charset="-128"/>
                <a:cs typeface="Arial Unicode MS" pitchFamily="34" charset="-128"/>
              </a:rPr>
              <a:t>in</a:t>
            </a:r>
            <a:r>
              <a:rPr lang="it-IT" sz="1800" dirty="0">
                <a:latin typeface="Arial Unicode MS" pitchFamily="34" charset="-128"/>
                <a:ea typeface="Arial Unicode MS" pitchFamily="34" charset="-128"/>
                <a:cs typeface="Arial Unicode MS" pitchFamily="34" charset="-128"/>
              </a:rPr>
              <a:t>torno al 440/430 a.C.</a:t>
            </a:r>
            <a:endParaRPr lang="de-CH" sz="1800" dirty="0">
              <a:latin typeface="Arial Unicode MS" pitchFamily="34" charset="-128"/>
              <a:ea typeface="Arial Unicode MS" pitchFamily="34" charset="-128"/>
              <a:cs typeface="Arial Unicode MS" pitchFamily="34" charset="-128"/>
            </a:endParaRPr>
          </a:p>
          <a:p>
            <a:pPr>
              <a:buFontTx/>
              <a:buNone/>
            </a:pPr>
            <a:r>
              <a:rPr lang="it-IT" sz="1800" dirty="0" smtClean="0">
                <a:latin typeface="Arial Unicode MS" pitchFamily="34" charset="-128"/>
                <a:ea typeface="Arial Unicode MS" pitchFamily="34" charset="-128"/>
                <a:cs typeface="Arial Unicode MS" pitchFamily="34" charset="-128"/>
              </a:rPr>
              <a:t>      La </a:t>
            </a:r>
            <a:r>
              <a:rPr lang="it-IT" sz="1800" dirty="0">
                <a:latin typeface="Arial Unicode MS" pitchFamily="34" charset="-128"/>
                <a:ea typeface="Arial Unicode MS" pitchFamily="34" charset="-128"/>
                <a:cs typeface="Arial Unicode MS" pitchFamily="34" charset="-128"/>
              </a:rPr>
              <a:t>proiezione ortogonale della facciata mostra come essa sia stata costruita su un rettangolo aureo, in modo che la larghezza e l'altezza stiano </a:t>
            </a:r>
            <a:r>
              <a:rPr lang="de-CH" sz="1800" dirty="0">
                <a:latin typeface="Arial Unicode MS" pitchFamily="34" charset="-128"/>
                <a:ea typeface="Arial Unicode MS" pitchFamily="34" charset="-128"/>
                <a:cs typeface="Arial Unicode MS" pitchFamily="34" charset="-128"/>
              </a:rPr>
              <a:t>in</a:t>
            </a:r>
            <a:r>
              <a:rPr lang="it-IT" sz="1800" dirty="0">
                <a:latin typeface="Arial Unicode MS" pitchFamily="34" charset="-128"/>
                <a:ea typeface="Arial Unicode MS" pitchFamily="34" charset="-128"/>
                <a:cs typeface="Arial Unicode MS" pitchFamily="34" charset="-128"/>
              </a:rPr>
              <a:t> rapporto</a:t>
            </a:r>
            <a:r>
              <a:rPr lang="de-CH" sz="1800" dirty="0">
                <a:latin typeface="Arial Unicode MS" pitchFamily="34" charset="-128"/>
                <a:ea typeface="Arial Unicode MS" pitchFamily="34" charset="-128"/>
                <a:cs typeface="Arial Unicode MS" pitchFamily="34" charset="-128"/>
              </a:rPr>
              <a:t>.</a:t>
            </a:r>
            <a:endParaRPr lang="it-IT" sz="1800" dirty="0"/>
          </a:p>
        </p:txBody>
      </p:sp>
      <p:sp>
        <p:nvSpPr>
          <p:cNvPr id="31749" name="Rectangle 5"/>
          <p:cNvSpPr>
            <a:spLocks noChangeArrowheads="1"/>
          </p:cNvSpPr>
          <p:nvPr/>
        </p:nvSpPr>
        <p:spPr bwMode="auto">
          <a:xfrm>
            <a:off x="2185988" y="1976438"/>
            <a:ext cx="9144000" cy="0"/>
          </a:xfrm>
          <a:prstGeom prst="rect">
            <a:avLst/>
          </a:prstGeom>
          <a:noFill/>
          <a:ln w="9525">
            <a:noFill/>
            <a:miter lim="800000"/>
            <a:headEnd/>
            <a:tailEnd/>
          </a:ln>
          <a:effectLst/>
        </p:spPr>
        <p:txBody>
          <a:bodyPr>
            <a:spAutoFit/>
          </a:bodyPr>
          <a:lstStyle/>
          <a:p>
            <a:endParaRPr lang="it-IT"/>
          </a:p>
        </p:txBody>
      </p:sp>
      <p:pic>
        <p:nvPicPr>
          <p:cNvPr id="31748" name="Picture 4" descr="http://www.liceoberchet.it/ricerche/sezioneaurea/images/image7.gif"/>
          <p:cNvPicPr>
            <a:picLocks noChangeAspect="1" noChangeArrowheads="1"/>
          </p:cNvPicPr>
          <p:nvPr/>
        </p:nvPicPr>
        <p:blipFill>
          <a:blip r:embed="rId2" r:link="rId3"/>
          <a:srcRect/>
          <a:stretch>
            <a:fillRect/>
          </a:stretch>
        </p:blipFill>
        <p:spPr bwMode="auto">
          <a:xfrm>
            <a:off x="1524000" y="2743200"/>
            <a:ext cx="5867400" cy="3571875"/>
          </a:xfrm>
          <a:prstGeom prst="rect">
            <a:avLst/>
          </a:prstGeom>
          <a:noFill/>
        </p:spPr>
      </p:pic>
    </p:spTree>
  </p:cSld>
  <p:clrMapOvr>
    <a:masterClrMapping/>
  </p:clrMapOvr>
  <p:transition spd="med" advTm="26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randombar(vertical)">
                                      <p:cBhvr>
                                        <p:cTn id="13"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6699"/>
            </a:gs>
            <a:gs pos="50000">
              <a:srgbClr val="FF99FF"/>
            </a:gs>
            <a:gs pos="100000">
              <a:srgbClr val="666699"/>
            </a:gs>
          </a:gsLst>
          <a:lin ang="54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457200"/>
            <a:ext cx="8229600" cy="1143000"/>
          </a:xfrm>
        </p:spPr>
        <p:txBody>
          <a:bodyPr/>
          <a:lstStyle/>
          <a:p>
            <a:r>
              <a:rPr lang="de-CH">
                <a:solidFill>
                  <a:schemeClr val="tx1"/>
                </a:solidFill>
                <a:latin typeface="Baskerville Old Face" pitchFamily="18" charset="0"/>
              </a:rPr>
              <a:t>Concludendo....</a:t>
            </a:r>
            <a:endParaRPr lang="it-IT">
              <a:solidFill>
                <a:schemeClr val="tx1"/>
              </a:solidFill>
              <a:latin typeface="Baskerville Old Face" pitchFamily="18" charset="0"/>
            </a:endParaRPr>
          </a:p>
        </p:txBody>
      </p:sp>
      <p:sp>
        <p:nvSpPr>
          <p:cNvPr id="32771" name="Text Box 3"/>
          <p:cNvSpPr txBox="1">
            <a:spLocks noChangeArrowheads="1"/>
          </p:cNvSpPr>
          <p:nvPr/>
        </p:nvSpPr>
        <p:spPr bwMode="auto">
          <a:xfrm>
            <a:off x="228600" y="1828800"/>
            <a:ext cx="8915400" cy="2647950"/>
          </a:xfrm>
          <a:prstGeom prst="rect">
            <a:avLst/>
          </a:prstGeom>
          <a:noFill/>
          <a:ln w="9525">
            <a:noFill/>
            <a:miter lim="800000"/>
            <a:headEnd/>
            <a:tailEnd/>
          </a:ln>
          <a:effectLst/>
        </p:spPr>
        <p:txBody>
          <a:bodyPr>
            <a:spAutoFit/>
          </a:bodyPr>
          <a:lstStyle/>
          <a:p>
            <a:r>
              <a:rPr lang="de-CH" sz="2400" dirty="0" err="1">
                <a:solidFill>
                  <a:srgbClr val="333333"/>
                </a:solidFill>
                <a:latin typeface="Baskerville Old Face" pitchFamily="18" charset="0"/>
              </a:rPr>
              <a:t>Possiamo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affermare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quindi</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che</a:t>
            </a:r>
            <a:r>
              <a:rPr lang="de-CH" sz="2400" dirty="0">
                <a:solidFill>
                  <a:srgbClr val="333333"/>
                </a:solidFill>
                <a:latin typeface="Baskerville Old Face" pitchFamily="18" charset="0"/>
              </a:rPr>
              <a:t> la Sezione Aurea in un </a:t>
            </a:r>
            <a:r>
              <a:rPr lang="de-CH" sz="2400" dirty="0" err="1">
                <a:solidFill>
                  <a:srgbClr val="333333"/>
                </a:solidFill>
                <a:latin typeface="Baskerville Old Face" pitchFamily="18" charset="0"/>
              </a:rPr>
              <a:t>certo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senso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ci</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circonda</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Come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abbiamo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potuto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vedere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durante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questo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percorso</a:t>
            </a:r>
            <a:r>
              <a:rPr lang="de-CH" sz="2400" dirty="0">
                <a:solidFill>
                  <a:srgbClr val="333333"/>
                </a:solidFill>
                <a:latin typeface="Baskerville Old Face" pitchFamily="18" charset="0"/>
              </a:rPr>
              <a:t>, la Sezione Aurea la </a:t>
            </a:r>
            <a:r>
              <a:rPr lang="de-CH" sz="2400" dirty="0" err="1">
                <a:solidFill>
                  <a:srgbClr val="333333"/>
                </a:solidFill>
                <a:latin typeface="Baskerville Old Face" pitchFamily="18" charset="0"/>
              </a:rPr>
              <a:t>troviamo</a:t>
            </a:r>
            <a:r>
              <a:rPr lang="de-CH" sz="2400" dirty="0">
                <a:solidFill>
                  <a:srgbClr val="333333"/>
                </a:solidFill>
                <a:latin typeface="Baskerville Old Face" pitchFamily="18" charset="0"/>
              </a:rPr>
              <a:t> in un semplice </a:t>
            </a:r>
            <a:r>
              <a:rPr lang="de-CH" sz="2400" dirty="0" err="1">
                <a:solidFill>
                  <a:srgbClr val="333333"/>
                </a:solidFill>
                <a:latin typeface="Baskerville Old Face" pitchFamily="18" charset="0"/>
              </a:rPr>
              <a:t>seme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come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nel</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nostro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stesso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corpo</a:t>
            </a:r>
            <a:r>
              <a:rPr lang="de-CH" sz="2400" dirty="0">
                <a:solidFill>
                  <a:srgbClr val="333333"/>
                </a:solidFill>
                <a:latin typeface="Baskerville Old Face" pitchFamily="18" charset="0"/>
              </a:rPr>
              <a:t>, in un </a:t>
            </a:r>
            <a:r>
              <a:rPr lang="de-CH" sz="2400" dirty="0" err="1">
                <a:solidFill>
                  <a:srgbClr val="333333"/>
                </a:solidFill>
                <a:latin typeface="Baskerville Old Face" pitchFamily="18" charset="0"/>
              </a:rPr>
              <a:t>famoso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monumento</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come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il</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Partenone</a:t>
            </a:r>
            <a:r>
              <a:rPr lang="de-CH" sz="2400" dirty="0">
                <a:solidFill>
                  <a:srgbClr val="333333"/>
                </a:solidFill>
                <a:latin typeface="Baskerville Old Face" pitchFamily="18" charset="0"/>
              </a:rPr>
              <a:t> di </a:t>
            </a:r>
            <a:r>
              <a:rPr lang="de-CH" sz="2400" dirty="0" err="1">
                <a:solidFill>
                  <a:srgbClr val="333333"/>
                </a:solidFill>
                <a:latin typeface="Baskerville Old Face" pitchFamily="18" charset="0"/>
              </a:rPr>
              <a:t>Atene</a:t>
            </a:r>
            <a:r>
              <a:rPr lang="de-CH" sz="2400" dirty="0">
                <a:solidFill>
                  <a:srgbClr val="333333"/>
                </a:solidFill>
                <a:latin typeface="Baskerville Old Face" pitchFamily="18" charset="0"/>
              </a:rPr>
              <a:t> o </a:t>
            </a:r>
            <a:r>
              <a:rPr lang="de-CH" sz="2400" dirty="0" err="1">
                <a:solidFill>
                  <a:srgbClr val="333333"/>
                </a:solidFill>
                <a:latin typeface="Baskerville Old Face" pitchFamily="18" charset="0"/>
              </a:rPr>
              <a:t>addirittura</a:t>
            </a:r>
            <a:r>
              <a:rPr lang="de-CH" sz="2400" dirty="0">
                <a:solidFill>
                  <a:srgbClr val="333333"/>
                </a:solidFill>
                <a:latin typeface="Baskerville Old Face" pitchFamily="18" charset="0"/>
              </a:rPr>
              <a:t> in </a:t>
            </a:r>
            <a:r>
              <a:rPr lang="de-CH" sz="2400" dirty="0" err="1">
                <a:solidFill>
                  <a:srgbClr val="333333"/>
                </a:solidFill>
                <a:latin typeface="Baskerville Old Face" pitchFamily="18" charset="0"/>
              </a:rPr>
              <a:t>una</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scuola</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Questo</a:t>
            </a:r>
            <a:r>
              <a:rPr lang="de-CH" sz="2400" dirty="0">
                <a:solidFill>
                  <a:srgbClr val="333333"/>
                </a:solidFill>
                <a:latin typeface="Baskerville Old Face" pitchFamily="18" charset="0"/>
              </a:rPr>
              <a:t> a </a:t>
            </a:r>
            <a:r>
              <a:rPr lang="de-CH" sz="2400" dirty="0" err="1">
                <a:solidFill>
                  <a:srgbClr val="333333"/>
                </a:solidFill>
                <a:latin typeface="Baskerville Old Face" pitchFamily="18" charset="0"/>
              </a:rPr>
              <a:t>dimostrazione</a:t>
            </a:r>
            <a:r>
              <a:rPr lang="de-CH" sz="2400" dirty="0">
                <a:solidFill>
                  <a:srgbClr val="333333"/>
                </a:solidFill>
                <a:latin typeface="Baskerville Old Face" pitchFamily="18" charset="0"/>
              </a:rPr>
              <a:t> </a:t>
            </a:r>
            <a:r>
              <a:rPr lang="de-CH" sz="2400" dirty="0" err="1">
                <a:solidFill>
                  <a:srgbClr val="333333"/>
                </a:solidFill>
                <a:latin typeface="Baskerville Old Face" pitchFamily="18" charset="0"/>
              </a:rPr>
              <a:t>che</a:t>
            </a:r>
            <a:r>
              <a:rPr lang="de-CH" sz="2400" dirty="0">
                <a:solidFill>
                  <a:srgbClr val="B2B2B2"/>
                </a:solidFill>
                <a:latin typeface="Baskerville Old Face" pitchFamily="18" charset="0"/>
              </a:rPr>
              <a:t> </a:t>
            </a:r>
          </a:p>
          <a:p>
            <a:endParaRPr lang="de-CH" sz="2400" dirty="0">
              <a:solidFill>
                <a:srgbClr val="B2B2B2"/>
              </a:solidFill>
              <a:latin typeface="Baskerville Old Face" pitchFamily="18" charset="0"/>
            </a:endParaRPr>
          </a:p>
          <a:p>
            <a:r>
              <a:rPr lang="de-CH" sz="2400" dirty="0">
                <a:solidFill>
                  <a:srgbClr val="EBEAE1"/>
                </a:solidFill>
                <a:latin typeface="Baskerville Old Face" pitchFamily="18" charset="0"/>
              </a:rPr>
              <a:t>“</a:t>
            </a:r>
            <a:r>
              <a:rPr lang="de-CH" sz="2400" dirty="0" err="1">
                <a:solidFill>
                  <a:srgbClr val="EBEAE1"/>
                </a:solidFill>
                <a:latin typeface="Baskerville Old Face" pitchFamily="18" charset="0"/>
              </a:rPr>
              <a:t>L‘uomo</a:t>
            </a:r>
            <a:r>
              <a:rPr lang="de-CH" sz="2400" dirty="0">
                <a:solidFill>
                  <a:srgbClr val="EBEAE1"/>
                </a:solidFill>
                <a:latin typeface="Baskerville Old Face" pitchFamily="18" charset="0"/>
              </a:rPr>
              <a:t> e la natura </a:t>
            </a:r>
            <a:r>
              <a:rPr lang="de-CH" sz="2400" dirty="0" err="1">
                <a:solidFill>
                  <a:srgbClr val="EBEAE1"/>
                </a:solidFill>
                <a:latin typeface="Baskerville Old Face" pitchFamily="18" charset="0"/>
              </a:rPr>
              <a:t>sono</a:t>
            </a:r>
            <a:r>
              <a:rPr lang="de-CH" sz="2400" dirty="0">
                <a:solidFill>
                  <a:srgbClr val="EBEAE1"/>
                </a:solidFill>
                <a:latin typeface="Baskerville Old Face" pitchFamily="18" charset="0"/>
              </a:rPr>
              <a:t> uno </a:t>
            </a:r>
            <a:r>
              <a:rPr lang="de-CH" sz="2400" dirty="0" err="1">
                <a:solidFill>
                  <a:srgbClr val="EBEAE1"/>
                </a:solidFill>
                <a:latin typeface="Baskerville Old Face" pitchFamily="18" charset="0"/>
              </a:rPr>
              <a:t>il</a:t>
            </a:r>
            <a:r>
              <a:rPr lang="de-CH" sz="2400" dirty="0">
                <a:solidFill>
                  <a:srgbClr val="EBEAE1"/>
                </a:solidFill>
                <a:latin typeface="Baskerville Old Face" pitchFamily="18" charset="0"/>
              </a:rPr>
              <a:t> </a:t>
            </a:r>
            <a:r>
              <a:rPr lang="de-CH" sz="2400" dirty="0" err="1">
                <a:solidFill>
                  <a:srgbClr val="EBEAE1"/>
                </a:solidFill>
                <a:latin typeface="Baskerville Old Face" pitchFamily="18" charset="0"/>
              </a:rPr>
              <a:t>braccio</a:t>
            </a:r>
            <a:r>
              <a:rPr lang="de-CH" sz="2400" dirty="0">
                <a:solidFill>
                  <a:srgbClr val="EBEAE1"/>
                </a:solidFill>
                <a:latin typeface="Baskerville Old Face" pitchFamily="18" charset="0"/>
              </a:rPr>
              <a:t> e </a:t>
            </a:r>
            <a:r>
              <a:rPr lang="de-CH" sz="2400" dirty="0" err="1">
                <a:solidFill>
                  <a:srgbClr val="EBEAE1"/>
                </a:solidFill>
                <a:latin typeface="Baskerville Old Face" pitchFamily="18" charset="0"/>
              </a:rPr>
              <a:t>l‘altro</a:t>
            </a:r>
            <a:r>
              <a:rPr lang="de-CH" sz="2400" dirty="0">
                <a:solidFill>
                  <a:srgbClr val="EBEAE1"/>
                </a:solidFill>
                <a:latin typeface="Baskerville Old Face" pitchFamily="18" charset="0"/>
              </a:rPr>
              <a:t> la </a:t>
            </a:r>
            <a:r>
              <a:rPr lang="de-CH" sz="2400" dirty="0" err="1">
                <a:solidFill>
                  <a:srgbClr val="EBEAE1"/>
                </a:solidFill>
                <a:latin typeface="Baskerville Old Face" pitchFamily="18" charset="0"/>
              </a:rPr>
              <a:t>mente</a:t>
            </a:r>
            <a:r>
              <a:rPr lang="de-CH" sz="2400" dirty="0">
                <a:solidFill>
                  <a:srgbClr val="EBEAE1"/>
                </a:solidFill>
                <a:latin typeface="Baskerville Old Face" pitchFamily="18" charset="0"/>
              </a:rPr>
              <a:t>“.......</a:t>
            </a:r>
            <a:endParaRPr lang="it-IT" sz="2400" dirty="0">
              <a:solidFill>
                <a:srgbClr val="EBEAE1"/>
              </a:solidFill>
              <a:latin typeface="Baskerville Old Face" pitchFamily="18" charset="0"/>
            </a:endParaRPr>
          </a:p>
        </p:txBody>
      </p:sp>
    </p:spTree>
  </p:cSld>
  <p:clrMapOvr>
    <a:masterClrMapping/>
  </p:clrMapOvr>
  <p:transition spd="med" advTm="26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strVal val="2/3*#ppt_w"/>
                                          </p:val>
                                        </p:tav>
                                        <p:tav tm="100000">
                                          <p:val>
                                            <p:strVal val="#ppt_w"/>
                                          </p:val>
                                        </p:tav>
                                      </p:tavLst>
                                    </p:anim>
                                    <p:anim calcmode="lin" valueType="num">
                                      <p:cBhvr>
                                        <p:cTn id="8" dur="500" fill="hold"/>
                                        <p:tgtEl>
                                          <p:spTgt spid="3277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CH">
                <a:solidFill>
                  <a:srgbClr val="FF99CC"/>
                </a:solidFill>
                <a:latin typeface="Curlz MT" pitchFamily="82" charset="0"/>
              </a:rPr>
              <a:t>Hanno partecipato…</a:t>
            </a:r>
            <a:endParaRPr lang="it-IT">
              <a:solidFill>
                <a:srgbClr val="FF99CC"/>
              </a:solidFill>
              <a:latin typeface="Curlz MT" pitchFamily="82" charset="0"/>
            </a:endParaRPr>
          </a:p>
        </p:txBody>
      </p:sp>
      <p:sp>
        <p:nvSpPr>
          <p:cNvPr id="30723" name="Rectangle 3"/>
          <p:cNvSpPr>
            <a:spLocks noGrp="1" noChangeArrowheads="1"/>
          </p:cNvSpPr>
          <p:nvPr>
            <p:ph idx="1"/>
          </p:nvPr>
        </p:nvSpPr>
        <p:spPr>
          <a:xfrm>
            <a:off x="468313" y="1557338"/>
            <a:ext cx="8229600" cy="4525962"/>
          </a:xfrm>
        </p:spPr>
        <p:txBody>
          <a:bodyPr/>
          <a:lstStyle/>
          <a:p>
            <a:pPr algn="ctr">
              <a:lnSpc>
                <a:spcPct val="90000"/>
              </a:lnSpc>
              <a:buFontTx/>
              <a:buNone/>
            </a:pPr>
            <a:r>
              <a:rPr lang="de-CH" sz="2000" dirty="0">
                <a:solidFill>
                  <a:srgbClr val="FFCCCC"/>
                </a:solidFill>
                <a:latin typeface="Curlz MT" pitchFamily="82" charset="0"/>
              </a:rPr>
              <a:t>Prof.ssa. </a:t>
            </a:r>
            <a:r>
              <a:rPr lang="de-CH" sz="2000" dirty="0" err="1">
                <a:solidFill>
                  <a:srgbClr val="FFCCCC"/>
                </a:solidFill>
                <a:latin typeface="Curlz MT" pitchFamily="82" charset="0"/>
              </a:rPr>
              <a:t>Mariacristina</a:t>
            </a:r>
            <a:r>
              <a:rPr lang="de-CH" sz="2000" dirty="0">
                <a:solidFill>
                  <a:srgbClr val="FFCCCC"/>
                </a:solidFill>
                <a:latin typeface="Curlz MT" pitchFamily="82" charset="0"/>
              </a:rPr>
              <a:t> </a:t>
            </a:r>
            <a:r>
              <a:rPr lang="de-CH" sz="2000" dirty="0" err="1">
                <a:solidFill>
                  <a:srgbClr val="FFCCCC"/>
                </a:solidFill>
                <a:latin typeface="Curlz MT" pitchFamily="82" charset="0"/>
              </a:rPr>
              <a:t>Pizzichini</a:t>
            </a:r>
            <a:endParaRPr lang="de-CH" sz="2000" dirty="0">
              <a:solidFill>
                <a:srgbClr val="FFCCCC"/>
              </a:solidFill>
              <a:latin typeface="Curlz MT" pitchFamily="82" charset="0"/>
            </a:endParaRPr>
          </a:p>
          <a:p>
            <a:pPr algn="ctr">
              <a:lnSpc>
                <a:spcPct val="90000"/>
              </a:lnSpc>
              <a:buFontTx/>
              <a:buNone/>
            </a:pPr>
            <a:r>
              <a:rPr lang="de-CH" sz="2000" dirty="0" err="1">
                <a:solidFill>
                  <a:srgbClr val="FFCCCC"/>
                </a:solidFill>
                <a:latin typeface="Curlz MT" pitchFamily="82" charset="0"/>
              </a:rPr>
              <a:t>Buldo</a:t>
            </a:r>
            <a:r>
              <a:rPr lang="de-CH" sz="2000" dirty="0">
                <a:solidFill>
                  <a:srgbClr val="FFCCCC"/>
                </a:solidFill>
                <a:latin typeface="Curlz MT" pitchFamily="82" charset="0"/>
              </a:rPr>
              <a:t> Lucia</a:t>
            </a:r>
          </a:p>
          <a:p>
            <a:pPr algn="ctr">
              <a:lnSpc>
                <a:spcPct val="90000"/>
              </a:lnSpc>
              <a:buFontTx/>
              <a:buNone/>
            </a:pPr>
            <a:r>
              <a:rPr lang="de-CH" sz="2000" dirty="0" err="1">
                <a:solidFill>
                  <a:srgbClr val="FFCCCC"/>
                </a:solidFill>
                <a:latin typeface="Curlz MT" pitchFamily="82" charset="0"/>
              </a:rPr>
              <a:t>Cianciarulo</a:t>
            </a:r>
            <a:r>
              <a:rPr lang="de-CH" sz="2000" dirty="0">
                <a:solidFill>
                  <a:srgbClr val="FFCCCC"/>
                </a:solidFill>
                <a:latin typeface="Curlz MT" pitchFamily="82" charset="0"/>
              </a:rPr>
              <a:t> Antonio</a:t>
            </a:r>
          </a:p>
          <a:p>
            <a:pPr algn="ctr">
              <a:lnSpc>
                <a:spcPct val="90000"/>
              </a:lnSpc>
              <a:buFontTx/>
              <a:buNone/>
            </a:pPr>
            <a:r>
              <a:rPr lang="de-CH" sz="2000" dirty="0">
                <a:solidFill>
                  <a:srgbClr val="FFCCCC"/>
                </a:solidFill>
                <a:latin typeface="Curlz MT" pitchFamily="82" charset="0"/>
              </a:rPr>
              <a:t>Greco </a:t>
            </a:r>
            <a:r>
              <a:rPr lang="de-CH" sz="2000" dirty="0" err="1">
                <a:solidFill>
                  <a:srgbClr val="FFCCCC"/>
                </a:solidFill>
                <a:latin typeface="Curlz MT" pitchFamily="82" charset="0"/>
              </a:rPr>
              <a:t>Giorgia</a:t>
            </a:r>
            <a:endParaRPr lang="de-CH" sz="2000" dirty="0">
              <a:solidFill>
                <a:srgbClr val="FFCCCC"/>
              </a:solidFill>
              <a:latin typeface="Curlz MT" pitchFamily="82" charset="0"/>
            </a:endParaRPr>
          </a:p>
          <a:p>
            <a:pPr algn="ctr">
              <a:lnSpc>
                <a:spcPct val="90000"/>
              </a:lnSpc>
              <a:buFontTx/>
              <a:buNone/>
            </a:pPr>
            <a:r>
              <a:rPr lang="de-CH" sz="2000" dirty="0" err="1">
                <a:solidFill>
                  <a:srgbClr val="FFCCCC"/>
                </a:solidFill>
                <a:latin typeface="Curlz MT" pitchFamily="82" charset="0"/>
              </a:rPr>
              <a:t>Padularosa</a:t>
            </a:r>
            <a:r>
              <a:rPr lang="de-CH" sz="2000" dirty="0">
                <a:solidFill>
                  <a:srgbClr val="FFCCCC"/>
                </a:solidFill>
                <a:latin typeface="Curlz MT" pitchFamily="82" charset="0"/>
              </a:rPr>
              <a:t> Francesco</a:t>
            </a:r>
          </a:p>
          <a:p>
            <a:pPr algn="ctr">
              <a:lnSpc>
                <a:spcPct val="90000"/>
              </a:lnSpc>
              <a:buFontTx/>
              <a:buNone/>
            </a:pPr>
            <a:r>
              <a:rPr lang="de-CH" sz="2000" dirty="0">
                <a:solidFill>
                  <a:srgbClr val="FFCCCC"/>
                </a:solidFill>
                <a:latin typeface="Curlz MT" pitchFamily="82" charset="0"/>
              </a:rPr>
              <a:t>Rizzo Giovanni</a:t>
            </a:r>
          </a:p>
          <a:p>
            <a:pPr algn="ctr">
              <a:lnSpc>
                <a:spcPct val="90000"/>
              </a:lnSpc>
              <a:buFontTx/>
              <a:buNone/>
            </a:pPr>
            <a:r>
              <a:rPr lang="de-CH" sz="2000" dirty="0" err="1">
                <a:solidFill>
                  <a:srgbClr val="FFCCCC"/>
                </a:solidFill>
                <a:latin typeface="Curlz MT" pitchFamily="82" charset="0"/>
              </a:rPr>
              <a:t>Ruotolo</a:t>
            </a:r>
            <a:r>
              <a:rPr lang="de-CH" sz="2000" dirty="0">
                <a:solidFill>
                  <a:srgbClr val="FFCCCC"/>
                </a:solidFill>
                <a:latin typeface="Curlz MT" pitchFamily="82" charset="0"/>
              </a:rPr>
              <a:t> Nadia</a:t>
            </a:r>
          </a:p>
          <a:p>
            <a:pPr algn="ctr">
              <a:lnSpc>
                <a:spcPct val="90000"/>
              </a:lnSpc>
              <a:buFontTx/>
              <a:buNone/>
            </a:pPr>
            <a:r>
              <a:rPr lang="de-CH" sz="2000" dirty="0" err="1">
                <a:solidFill>
                  <a:srgbClr val="FFCCCC"/>
                </a:solidFill>
                <a:latin typeface="Curlz MT" pitchFamily="82" charset="0"/>
              </a:rPr>
              <a:t>Siconolfi</a:t>
            </a:r>
            <a:r>
              <a:rPr lang="de-CH" sz="2000" dirty="0">
                <a:solidFill>
                  <a:srgbClr val="FFCCCC"/>
                </a:solidFill>
                <a:latin typeface="Curlz MT" pitchFamily="82" charset="0"/>
              </a:rPr>
              <a:t> Tiziana</a:t>
            </a:r>
          </a:p>
          <a:p>
            <a:pPr algn="ctr">
              <a:lnSpc>
                <a:spcPct val="90000"/>
              </a:lnSpc>
              <a:buFontTx/>
              <a:buNone/>
            </a:pPr>
            <a:r>
              <a:rPr lang="de-CH" sz="2000" dirty="0" err="1">
                <a:solidFill>
                  <a:srgbClr val="FFCCCC"/>
                </a:solidFill>
                <a:latin typeface="Curlz MT" pitchFamily="82" charset="0"/>
              </a:rPr>
              <a:t>Trovè</a:t>
            </a:r>
            <a:r>
              <a:rPr lang="de-CH" sz="2000" dirty="0">
                <a:solidFill>
                  <a:srgbClr val="FFCCCC"/>
                </a:solidFill>
                <a:latin typeface="Curlz MT" pitchFamily="82" charset="0"/>
              </a:rPr>
              <a:t> Marco</a:t>
            </a:r>
          </a:p>
          <a:p>
            <a:pPr algn="ctr">
              <a:lnSpc>
                <a:spcPct val="90000"/>
              </a:lnSpc>
              <a:buFontTx/>
              <a:buNone/>
            </a:pPr>
            <a:r>
              <a:rPr lang="de-CH" sz="2000" dirty="0">
                <a:solidFill>
                  <a:srgbClr val="FFCCCC"/>
                </a:solidFill>
                <a:latin typeface="Curlz MT" pitchFamily="82" charset="0"/>
              </a:rPr>
              <a:t>Vita Fabrizio</a:t>
            </a:r>
          </a:p>
          <a:p>
            <a:pPr algn="ctr">
              <a:lnSpc>
                <a:spcPct val="90000"/>
              </a:lnSpc>
              <a:buFontTx/>
              <a:buNone/>
            </a:pPr>
            <a:endParaRPr lang="de-CH" sz="2000" dirty="0">
              <a:solidFill>
                <a:srgbClr val="FFCCCC"/>
              </a:solidFill>
              <a:latin typeface="Curlz MT" pitchFamily="82" charset="0"/>
            </a:endParaRPr>
          </a:p>
          <a:p>
            <a:pPr algn="ctr">
              <a:lnSpc>
                <a:spcPct val="90000"/>
              </a:lnSpc>
              <a:buFontTx/>
              <a:buNone/>
            </a:pPr>
            <a:r>
              <a:rPr lang="de-CH" sz="2000" dirty="0" err="1">
                <a:solidFill>
                  <a:srgbClr val="FFCCCC"/>
                </a:solidFill>
                <a:latin typeface="Curlz MT" pitchFamily="82" charset="0"/>
              </a:rPr>
              <a:t>Classe</a:t>
            </a:r>
            <a:r>
              <a:rPr lang="de-CH" sz="2000" dirty="0">
                <a:solidFill>
                  <a:srgbClr val="FFCCCC"/>
                </a:solidFill>
                <a:latin typeface="Curlz MT" pitchFamily="82" charset="0"/>
              </a:rPr>
              <a:t> II </a:t>
            </a:r>
            <a:r>
              <a:rPr lang="de-CH" sz="2000" dirty="0" err="1">
                <a:solidFill>
                  <a:srgbClr val="FFCCCC"/>
                </a:solidFill>
                <a:latin typeface="Curlz MT" pitchFamily="82" charset="0"/>
              </a:rPr>
              <a:t>Scientifico</a:t>
            </a:r>
            <a:endParaRPr lang="de-CH" sz="2000" dirty="0">
              <a:solidFill>
                <a:srgbClr val="FFCCCC"/>
              </a:solidFill>
              <a:latin typeface="Curlz MT" pitchFamily="82" charset="0"/>
            </a:endParaRPr>
          </a:p>
          <a:p>
            <a:pPr algn="ctr">
              <a:lnSpc>
                <a:spcPct val="90000"/>
              </a:lnSpc>
              <a:buFontTx/>
              <a:buNone/>
            </a:pPr>
            <a:r>
              <a:rPr lang="de-CH" sz="2000" dirty="0" err="1">
                <a:solidFill>
                  <a:srgbClr val="FFCCCC"/>
                </a:solidFill>
                <a:latin typeface="Curlz MT" pitchFamily="82" charset="0"/>
              </a:rPr>
              <a:t>Liceo</a:t>
            </a:r>
            <a:r>
              <a:rPr lang="de-CH" sz="2000" dirty="0">
                <a:solidFill>
                  <a:srgbClr val="FFCCCC"/>
                </a:solidFill>
                <a:latin typeface="Curlz MT" pitchFamily="82" charset="0"/>
              </a:rPr>
              <a:t> “P.M. </a:t>
            </a:r>
            <a:r>
              <a:rPr lang="de-CH" sz="2000" dirty="0" err="1">
                <a:solidFill>
                  <a:srgbClr val="FFCCCC"/>
                </a:solidFill>
                <a:latin typeface="Curlz MT" pitchFamily="82" charset="0"/>
              </a:rPr>
              <a:t>Vermigli</a:t>
            </a:r>
            <a:r>
              <a:rPr lang="de-CH" sz="2000" dirty="0">
                <a:solidFill>
                  <a:srgbClr val="FFCCCC"/>
                </a:solidFill>
                <a:latin typeface="Curlz MT" pitchFamily="82" charset="0"/>
              </a:rPr>
              <a:t>“ Zurigo</a:t>
            </a:r>
            <a:endParaRPr lang="it-IT" sz="2000" dirty="0">
              <a:solidFill>
                <a:srgbClr val="FFCCCC"/>
              </a:solidFill>
              <a:latin typeface="Curlz MT" pitchFamily="82" charset="0"/>
            </a:endParaRPr>
          </a:p>
        </p:txBody>
      </p:sp>
      <p:pic>
        <p:nvPicPr>
          <p:cNvPr id="30725" name="Musica Medievale - Medieval flute.mp3">
            <a:hlinkClick r:id="" action="ppaction://media"/>
          </p:cNvPr>
          <p:cNvPicPr>
            <a:picLocks noRot="1" noChangeAspect="1" noChangeArrowheads="1"/>
          </p:cNvPicPr>
          <p:nvPr>
            <a:audioFile r:link="rId1"/>
          </p:nvPr>
        </p:nvPicPr>
        <p:blipFill>
          <a:blip r:embed="rId3"/>
          <a:srcRect/>
          <a:stretch>
            <a:fillRect/>
          </a:stretch>
        </p:blipFill>
        <p:spPr bwMode="auto">
          <a:xfrm>
            <a:off x="8675688" y="6381750"/>
            <a:ext cx="304800" cy="304800"/>
          </a:xfrm>
          <a:prstGeom prst="rect">
            <a:avLst/>
          </a:prstGeom>
          <a:noFill/>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5000" fill="hold"/>
                                        <p:tgtEl>
                                          <p:spTgt spid="30722"/>
                                        </p:tgtEl>
                                        <p:attrNameLst>
                                          <p:attrName>ppt_x</p:attrName>
                                        </p:attrNameLst>
                                      </p:cBhvr>
                                      <p:tavLst>
                                        <p:tav tm="0">
                                          <p:val>
                                            <p:strVal val="#ppt_x"/>
                                          </p:val>
                                        </p:tav>
                                        <p:tav tm="100000">
                                          <p:val>
                                            <p:strVal val="#ppt_x"/>
                                          </p:val>
                                        </p:tav>
                                      </p:tavLst>
                                    </p:anim>
                                    <p:anim calcmode="lin" valueType="num">
                                      <p:cBhvr>
                                        <p:cTn id="8" dur="15000" fill="hold"/>
                                        <p:tgtEl>
                                          <p:spTgt spid="3072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 calcmode="lin" valueType="num">
                                      <p:cBhvr>
                                        <p:cTn id="11" dur="15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30723">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 calcmode="lin" valueType="num">
                                      <p:cBhvr>
                                        <p:cTn id="15" dur="15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30723">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p:cTn id="19" dur="15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30723">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 calcmode="lin" valueType="num">
                                      <p:cBhvr>
                                        <p:cTn id="23" dur="15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30723">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 calcmode="lin" valueType="num">
                                      <p:cBhvr>
                                        <p:cTn id="27" dur="15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30723">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anim calcmode="lin" valueType="num">
                                      <p:cBhvr>
                                        <p:cTn id="31" dur="15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2" dur="15000" fill="hold"/>
                                        <p:tgtEl>
                                          <p:spTgt spid="30723">
                                            <p:txEl>
                                              <p:pRg st="5" end="5"/>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30723">
                                            <p:txEl>
                                              <p:pRg st="6" end="6"/>
                                            </p:txEl>
                                          </p:spTgt>
                                        </p:tgtEl>
                                        <p:attrNameLst>
                                          <p:attrName>style.visibility</p:attrName>
                                        </p:attrNameLst>
                                      </p:cBhvr>
                                      <p:to>
                                        <p:strVal val="visible"/>
                                      </p:to>
                                    </p:set>
                                    <p:anim calcmode="lin" valueType="num">
                                      <p:cBhvr>
                                        <p:cTn id="35" dur="15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36" dur="15000" fill="hold"/>
                                        <p:tgtEl>
                                          <p:spTgt spid="30723">
                                            <p:txEl>
                                              <p:pRg st="6" end="6"/>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30723">
                                            <p:txEl>
                                              <p:pRg st="7" end="7"/>
                                            </p:txEl>
                                          </p:spTgt>
                                        </p:tgtEl>
                                        <p:attrNameLst>
                                          <p:attrName>style.visibility</p:attrName>
                                        </p:attrNameLst>
                                      </p:cBhvr>
                                      <p:to>
                                        <p:strVal val="visible"/>
                                      </p:to>
                                    </p:set>
                                    <p:anim calcmode="lin" valueType="num">
                                      <p:cBhvr>
                                        <p:cTn id="39" dur="150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p:cTn id="40" dur="15000" fill="hold"/>
                                        <p:tgtEl>
                                          <p:spTgt spid="30723">
                                            <p:txEl>
                                              <p:pRg st="7" end="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30723">
                                            <p:txEl>
                                              <p:pRg st="8" end="8"/>
                                            </p:txEl>
                                          </p:spTgt>
                                        </p:tgtEl>
                                        <p:attrNameLst>
                                          <p:attrName>style.visibility</p:attrName>
                                        </p:attrNameLst>
                                      </p:cBhvr>
                                      <p:to>
                                        <p:strVal val="visible"/>
                                      </p:to>
                                    </p:set>
                                    <p:anim calcmode="lin" valueType="num">
                                      <p:cBhvr>
                                        <p:cTn id="43" dur="150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p:cTn id="44" dur="15000" fill="hold"/>
                                        <p:tgtEl>
                                          <p:spTgt spid="30723">
                                            <p:txEl>
                                              <p:pRg st="8" end="8"/>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30723">
                                            <p:txEl>
                                              <p:pRg st="9" end="9"/>
                                            </p:txEl>
                                          </p:spTgt>
                                        </p:tgtEl>
                                        <p:attrNameLst>
                                          <p:attrName>style.visibility</p:attrName>
                                        </p:attrNameLst>
                                      </p:cBhvr>
                                      <p:to>
                                        <p:strVal val="visible"/>
                                      </p:to>
                                    </p:set>
                                    <p:anim calcmode="lin" valueType="num">
                                      <p:cBhvr>
                                        <p:cTn id="47" dur="150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p:cTn id="48" dur="15000" fill="hold"/>
                                        <p:tgtEl>
                                          <p:spTgt spid="30723">
                                            <p:txEl>
                                              <p:pRg st="9" end="9"/>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30723">
                                            <p:txEl>
                                              <p:pRg st="11" end="11"/>
                                            </p:txEl>
                                          </p:spTgt>
                                        </p:tgtEl>
                                        <p:attrNameLst>
                                          <p:attrName>style.visibility</p:attrName>
                                        </p:attrNameLst>
                                      </p:cBhvr>
                                      <p:to>
                                        <p:strVal val="visible"/>
                                      </p:to>
                                    </p:set>
                                    <p:anim calcmode="lin" valueType="num">
                                      <p:cBhvr>
                                        <p:cTn id="51" dur="15000" fill="hold"/>
                                        <p:tgtEl>
                                          <p:spTgt spid="30723">
                                            <p:txEl>
                                              <p:pRg st="11" end="11"/>
                                            </p:txEl>
                                          </p:spTgt>
                                        </p:tgtEl>
                                        <p:attrNameLst>
                                          <p:attrName>ppt_x</p:attrName>
                                        </p:attrNameLst>
                                      </p:cBhvr>
                                      <p:tavLst>
                                        <p:tav tm="0">
                                          <p:val>
                                            <p:strVal val="#ppt_x"/>
                                          </p:val>
                                        </p:tav>
                                        <p:tav tm="100000">
                                          <p:val>
                                            <p:strVal val="#ppt_x"/>
                                          </p:val>
                                        </p:tav>
                                      </p:tavLst>
                                    </p:anim>
                                    <p:anim calcmode="lin" valueType="num">
                                      <p:cBhvr>
                                        <p:cTn id="52" dur="15000" fill="hold"/>
                                        <p:tgtEl>
                                          <p:spTgt spid="30723">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30723">
                                            <p:txEl>
                                              <p:pRg st="12" end="12"/>
                                            </p:txEl>
                                          </p:spTgt>
                                        </p:tgtEl>
                                        <p:attrNameLst>
                                          <p:attrName>style.visibility</p:attrName>
                                        </p:attrNameLst>
                                      </p:cBhvr>
                                      <p:to>
                                        <p:strVal val="visible"/>
                                      </p:to>
                                    </p:set>
                                    <p:anim calcmode="lin" valueType="num">
                                      <p:cBhvr>
                                        <p:cTn id="55" dur="15000" fill="hold"/>
                                        <p:tgtEl>
                                          <p:spTgt spid="30723">
                                            <p:txEl>
                                              <p:pRg st="12" end="12"/>
                                            </p:txEl>
                                          </p:spTgt>
                                        </p:tgtEl>
                                        <p:attrNameLst>
                                          <p:attrName>ppt_x</p:attrName>
                                        </p:attrNameLst>
                                      </p:cBhvr>
                                      <p:tavLst>
                                        <p:tav tm="0">
                                          <p:val>
                                            <p:strVal val="#ppt_x"/>
                                          </p:val>
                                        </p:tav>
                                        <p:tav tm="100000">
                                          <p:val>
                                            <p:strVal val="#ppt_x"/>
                                          </p:val>
                                        </p:tav>
                                      </p:tavLst>
                                    </p:anim>
                                    <p:anim calcmode="lin" valueType="num">
                                      <p:cBhvr>
                                        <p:cTn id="56" dur="15000" fill="hold"/>
                                        <p:tgtEl>
                                          <p:spTgt spid="30723">
                                            <p:txEl>
                                              <p:pRg st="12" end="12"/>
                                            </p:txEl>
                                          </p:spTgt>
                                        </p:tgtEl>
                                        <p:attrNameLst>
                                          <p:attrName>ppt_y</p:attrName>
                                        </p:attrNameLst>
                                      </p:cBhvr>
                                      <p:tavLst>
                                        <p:tav tm="0">
                                          <p:val>
                                            <p:strVal val="#ppt_y+1"/>
                                          </p:val>
                                        </p:tav>
                                        <p:tav tm="100000">
                                          <p:val>
                                            <p:strVal val="#ppt_y-1"/>
                                          </p:val>
                                        </p:tav>
                                      </p:tavLst>
                                    </p:anim>
                                  </p:childTnLst>
                                </p:cTn>
                              </p:par>
                            </p:childTnLst>
                          </p:cTn>
                        </p:par>
                        <p:par>
                          <p:cTn id="57" fill="hold">
                            <p:stCondLst>
                              <p:cond delay="15000"/>
                            </p:stCondLst>
                            <p:childTnLst>
                              <p:par>
                                <p:cTn id="58" presetID="1" presetClass="mediacall" presetSubtype="0" fill="hold" nodeType="afterEffect">
                                  <p:stCondLst>
                                    <p:cond delay="0"/>
                                  </p:stCondLst>
                                  <p:childTnLst>
                                    <p:cmd type="call" cmd="playFrom(0.0)">
                                      <p:cBhvr>
                                        <p:cTn id="59" dur="317293" fill="hold"/>
                                        <p:tgtEl>
                                          <p:spTgt spid="307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0" fill="hold" display="0">
                  <p:stCondLst>
                    <p:cond delay="indefinite"/>
                  </p:stCondLst>
                  <p:endCondLst>
                    <p:cond evt="onNext" delay="0">
                      <p:tgtEl>
                        <p:sldTgt/>
                      </p:tgtEl>
                    </p:cond>
                    <p:cond evt="onPrev" delay="0">
                      <p:tgtEl>
                        <p:sldTgt/>
                      </p:tgtEl>
                    </p:cond>
                    <p:cond evt="onStopAudio" delay="0">
                      <p:tgtEl>
                        <p:sldTgt/>
                      </p:tgtEl>
                    </p:cond>
                  </p:endCondLst>
                </p:cTn>
                <p:tgtEl>
                  <p:spTgt spid="30725"/>
                </p:tgtEl>
              </p:cMediaNode>
            </p:audio>
          </p:childTnLst>
        </p:cTn>
      </p:par>
    </p:tnLst>
    <p:bldLst>
      <p:bldP spid="30722" grpId="0"/>
      <p:bldP spid="3072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Note bibliografiche essenziali</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Antonino De Stefano, </a:t>
            </a:r>
            <a:r>
              <a:rPr lang="it-IT" i="1" dirty="0" smtClean="0"/>
              <a:t>La cultura alla Corte di Federico II Imperatore</a:t>
            </a:r>
            <a:r>
              <a:rPr lang="it-IT" dirty="0" smtClean="0"/>
              <a:t>, Edizioni all'insegna del Veltro, Parma 1990. </a:t>
            </a:r>
          </a:p>
          <a:p>
            <a:r>
              <a:rPr lang="it-IT" dirty="0" smtClean="0"/>
              <a:t>Ernst </a:t>
            </a:r>
            <a:r>
              <a:rPr lang="it-IT" dirty="0" err="1" smtClean="0"/>
              <a:t>Kantorowicz</a:t>
            </a:r>
            <a:r>
              <a:rPr lang="it-IT" dirty="0" smtClean="0"/>
              <a:t>, </a:t>
            </a:r>
            <a:r>
              <a:rPr lang="it-IT" i="1" dirty="0" smtClean="0"/>
              <a:t>Federico II imperatore</a:t>
            </a:r>
            <a:r>
              <a:rPr lang="it-IT" dirty="0" smtClean="0"/>
              <a:t>, Garzanti, Milano, 1988. </a:t>
            </a:r>
          </a:p>
          <a:p>
            <a:r>
              <a:rPr lang="it-IT" dirty="0" err="1" smtClean="0"/>
              <a:t>Eberhart</a:t>
            </a:r>
            <a:r>
              <a:rPr lang="it-IT" dirty="0" smtClean="0"/>
              <a:t> Horst, </a:t>
            </a:r>
            <a:r>
              <a:rPr lang="it-IT" i="1" dirty="0" smtClean="0"/>
              <a:t>Federico II di Svevia L'imperatore filosofo e poeta</a:t>
            </a:r>
            <a:r>
              <a:rPr lang="it-IT" dirty="0" smtClean="0"/>
              <a:t>, Rizzoli Supersaggi, Milano, 1994. </a:t>
            </a:r>
          </a:p>
          <a:p>
            <a:r>
              <a:rPr lang="it-IT" dirty="0" smtClean="0"/>
              <a:t>Leonardo Fibonacci Liber Abaci (selezione) </a:t>
            </a:r>
            <a:r>
              <a:rPr lang="it-IT" dirty="0" smtClean="0">
                <a:hlinkClick r:id="rId2"/>
              </a:rPr>
              <a:t>http://icon.di.unipi.it/ricerca/html/lia.html</a:t>
            </a:r>
            <a:endParaRPr lang="it-IT" dirty="0" smtClean="0"/>
          </a:p>
          <a:p>
            <a:r>
              <a:rPr lang="it-IT" dirty="0" smtClean="0">
                <a:hlinkClick r:id="rId3"/>
              </a:rPr>
              <a:t>http://www.ethbib.ethz.ch/</a:t>
            </a:r>
            <a:r>
              <a:rPr lang="it-IT" dirty="0" err="1" smtClean="0">
                <a:hlinkClick r:id="rId3"/>
              </a:rPr>
              <a:t>exhibit</a:t>
            </a:r>
            <a:r>
              <a:rPr lang="it-IT" dirty="0" smtClean="0">
                <a:hlinkClick r:id="rId3"/>
              </a:rPr>
              <a:t>/</a:t>
            </a:r>
            <a:r>
              <a:rPr lang="it-IT" dirty="0" err="1" smtClean="0">
                <a:hlinkClick r:id="rId3"/>
              </a:rPr>
              <a:t>fibonacci</a:t>
            </a:r>
            <a:r>
              <a:rPr lang="it-IT" dirty="0" smtClean="0">
                <a:hlinkClick r:id="rId3"/>
              </a:rPr>
              <a:t>/</a:t>
            </a:r>
            <a:r>
              <a:rPr lang="it-IT" dirty="0" err="1" smtClean="0">
                <a:hlinkClick r:id="rId3"/>
              </a:rPr>
              <a:t>index.html</a:t>
            </a:r>
            <a:endParaRPr lang="it-IT" dirty="0" smtClean="0"/>
          </a:p>
          <a:p>
            <a:r>
              <a:rPr lang="it-IT" dirty="0" smtClean="0"/>
              <a:t>http://opac.nebis.ch/F?local_base=nebis&amp;con_lng=ENG&amp;func=file&amp;file_name=bor-new</a:t>
            </a:r>
          </a:p>
          <a:p>
            <a:endParaRPr lang="it-IT" dirty="0" smtClean="0"/>
          </a:p>
          <a:p>
            <a:pPr>
              <a:buNone/>
            </a:pPr>
            <a:endParaRPr lang="it-IT" dirty="0">
              <a:blipFill>
                <a:blip r:embed="rId4"/>
                <a:tile tx="0" ty="0" sx="100000" sy="100000" flip="none" algn="tl"/>
              </a:blipFill>
            </a:endParaRPr>
          </a:p>
        </p:txBody>
      </p:sp>
    </p:spTree>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FFFF00">
                <a:gamma/>
                <a:tint val="19216"/>
                <a:invGamma/>
              </a:srgbClr>
            </a:gs>
            <a:gs pos="100000">
              <a:srgbClr val="FFFF00"/>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de-CH" dirty="0">
                <a:solidFill>
                  <a:srgbClr val="CCFF33"/>
                </a:solidFill>
              </a:rPr>
              <a:t>Mario Merz</a:t>
            </a:r>
            <a:r>
              <a:rPr lang="de-CH" dirty="0"/>
              <a:t>	</a:t>
            </a:r>
            <a:endParaRPr lang="it-IT" dirty="0"/>
          </a:p>
        </p:txBody>
      </p:sp>
      <p:sp>
        <p:nvSpPr>
          <p:cNvPr id="14339" name="Rectangle 3"/>
          <p:cNvSpPr>
            <a:spLocks noGrp="1" noChangeArrowheads="1"/>
          </p:cNvSpPr>
          <p:nvPr>
            <p:ph sz="half" idx="1"/>
          </p:nvPr>
        </p:nvSpPr>
        <p:spPr>
          <a:xfrm>
            <a:off x="304800" y="1285860"/>
            <a:ext cx="4767266" cy="5072098"/>
          </a:xfrm>
        </p:spPr>
        <p:txBody>
          <a:bodyPr>
            <a:normAutofit/>
          </a:bodyPr>
          <a:lstStyle/>
          <a:p>
            <a:pPr>
              <a:lnSpc>
                <a:spcPct val="80000"/>
              </a:lnSpc>
              <a:buFontTx/>
              <a:buNone/>
            </a:pPr>
            <a:r>
              <a:rPr lang="it-IT" sz="1800" dirty="0"/>
              <a:t>     </a:t>
            </a:r>
            <a:r>
              <a:rPr lang="it-IT" sz="1800" dirty="0" smtClean="0"/>
              <a:t> </a:t>
            </a:r>
            <a:r>
              <a:rPr lang="it-IT" sz="1200" b="1" dirty="0" smtClean="0"/>
              <a:t>Il </a:t>
            </a:r>
            <a:r>
              <a:rPr lang="it-IT" sz="1200" b="1" dirty="0"/>
              <a:t>nome di Mario Merz (Milano 1925 – Torino 2003) è legato alla comparsa sulla scena dell'arte del Movimento e dell’Arte Povera italiana, tra la fine degli anni Sessanta e gli anni Settanta. A quel movimento che rivalutava materie ed energie primarie e naturali, combinate in installazioni di intenso impatto anti-formale, l’artista ha contribuito attraverso soluzioni iconiche destinate a lasciare un segno nell’immaginario collettivo. Tra queste si segnalano l’igloo, costruzione primitiva di estrema sintesi geometrica (la semisfera autoportante, come una tenda), evocata attraverso materiali precari, gesso, lastre di vetro su strutture di ferro. Altra figura è il neon usato come "scrittura luminosa" per inserire lampi concettuali o per proporre sistemi di numeri ordinati in progressione secondo la "serie di Fibonacci", il famoso matematico medievale. Tale serie che in geometria si svolge attraverso in spirali, rimanda ad un'idea di  espansione e ritorno ciclico dello spazio-tempo. Merz ha coniugato sensorialità e concettualità nella sua concezione vitalistica dell’arte. La produzione di Merz si è espressa con immagini legate all’occupazione dello spazio (i tavoli di ferro e vetro), o al consumo del tempo (le composizioni di frutta) in esaltazioni fantastiche che producevano anche un bestiario di esotica mitologia, coccodrilli, rettili. Le opere di Merz sono ammirate in grandi mostre e nei più prestigiosi musei nel mondo</a:t>
            </a:r>
            <a:r>
              <a:rPr lang="it-IT" sz="1200" b="1" dirty="0" smtClean="0"/>
              <a:t>.</a:t>
            </a:r>
          </a:p>
          <a:p>
            <a:pPr>
              <a:lnSpc>
                <a:spcPct val="80000"/>
              </a:lnSpc>
              <a:buFontTx/>
              <a:buNone/>
            </a:pPr>
            <a:endParaRPr lang="it-IT" sz="1200" b="1" dirty="0" smtClean="0"/>
          </a:p>
          <a:p>
            <a:pPr>
              <a:lnSpc>
                <a:spcPct val="80000"/>
              </a:lnSpc>
              <a:buFontTx/>
              <a:buNone/>
            </a:pPr>
            <a:endParaRPr lang="it-IT" sz="1200" b="1" dirty="0" smtClean="0"/>
          </a:p>
          <a:p>
            <a:pPr>
              <a:lnSpc>
                <a:spcPct val="80000"/>
              </a:lnSpc>
              <a:buFontTx/>
              <a:buNone/>
            </a:pPr>
            <a:r>
              <a:rPr lang="it-IT" sz="1200" b="1" dirty="0" smtClean="0"/>
              <a:t>        </a:t>
            </a:r>
          </a:p>
          <a:p>
            <a:pPr>
              <a:lnSpc>
                <a:spcPct val="80000"/>
              </a:lnSpc>
              <a:buFontTx/>
              <a:buNone/>
            </a:pPr>
            <a:endParaRPr lang="it-IT" sz="1200" b="1" dirty="0" smtClean="0"/>
          </a:p>
          <a:p>
            <a:pPr>
              <a:lnSpc>
                <a:spcPct val="80000"/>
              </a:lnSpc>
              <a:buFontTx/>
              <a:buNone/>
            </a:pPr>
            <a:r>
              <a:rPr lang="it-IT" sz="1200" b="1" dirty="0" smtClean="0"/>
              <a:t>         http</a:t>
            </a:r>
            <a:r>
              <a:rPr lang="it-IT" sz="1200" b="1" dirty="0" smtClean="0"/>
              <a:t>://hopefulmonster.net/start.php</a:t>
            </a:r>
            <a:endParaRPr lang="it-IT" sz="1200" b="1" dirty="0"/>
          </a:p>
          <a:p>
            <a:pPr>
              <a:lnSpc>
                <a:spcPct val="80000"/>
              </a:lnSpc>
              <a:buFontTx/>
              <a:buNone/>
            </a:pPr>
            <a:endParaRPr lang="it-IT" sz="1200" b="1" dirty="0" smtClean="0"/>
          </a:p>
        </p:txBody>
      </p:sp>
      <p:pic>
        <p:nvPicPr>
          <p:cNvPr id="7" name="Segnaposto contenuto 6" descr="untitled.bmp"/>
          <p:cNvPicPr>
            <a:picLocks noGrp="1" noChangeAspect="1"/>
          </p:cNvPicPr>
          <p:nvPr>
            <p:ph sz="half" idx="2"/>
          </p:nvPr>
        </p:nvPicPr>
        <p:blipFill>
          <a:blip r:embed="rId2"/>
          <a:stretch>
            <a:fillRect/>
          </a:stretch>
        </p:blipFill>
        <p:spPr>
          <a:xfrm>
            <a:off x="5286380" y="1357298"/>
            <a:ext cx="3000396" cy="4152901"/>
          </a:xfrm>
        </p:spPr>
      </p:pic>
    </p:spTree>
  </p:cSld>
  <p:clrMapOvr>
    <a:masterClrMapping/>
  </p:clrMapOvr>
  <p:transition spd="med" advTm="80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4338"/>
                                        </p:tgtEl>
                                        <p:attrNameLst>
                                          <p:attrName>ppt_x</p:attrName>
                                          <p:attrName>ppt_y</p:attrName>
                                        </p:attrNameLst>
                                      </p:cBhvr>
                                    </p:animMotion>
                                    <p:animRot by="1500000">
                                      <p:cBhvr>
                                        <p:cTn id="7" dur="125" fill="hold">
                                          <p:stCondLst>
                                            <p:cond delay="0"/>
                                          </p:stCondLst>
                                        </p:cTn>
                                        <p:tgtEl>
                                          <p:spTgt spid="14338"/>
                                        </p:tgtEl>
                                        <p:attrNameLst>
                                          <p:attrName>r</p:attrName>
                                        </p:attrNameLst>
                                      </p:cBhvr>
                                    </p:animRot>
                                    <p:animRot by="-1500000">
                                      <p:cBhvr>
                                        <p:cTn id="8" dur="125" fill="hold">
                                          <p:stCondLst>
                                            <p:cond delay="125"/>
                                          </p:stCondLst>
                                        </p:cTn>
                                        <p:tgtEl>
                                          <p:spTgt spid="14338"/>
                                        </p:tgtEl>
                                        <p:attrNameLst>
                                          <p:attrName>r</p:attrName>
                                        </p:attrNameLst>
                                      </p:cBhvr>
                                    </p:animRot>
                                    <p:animRot by="-1500000">
                                      <p:cBhvr>
                                        <p:cTn id="9" dur="125" fill="hold">
                                          <p:stCondLst>
                                            <p:cond delay="250"/>
                                          </p:stCondLst>
                                        </p:cTn>
                                        <p:tgtEl>
                                          <p:spTgt spid="14338"/>
                                        </p:tgtEl>
                                        <p:attrNameLst>
                                          <p:attrName>r</p:attrName>
                                        </p:attrNameLst>
                                      </p:cBhvr>
                                    </p:animRot>
                                    <p:animRot by="1500000">
                                      <p:cBhvr>
                                        <p:cTn id="10" dur="125" fill="hold">
                                          <p:stCondLst>
                                            <p:cond delay="375"/>
                                          </p:stCondLst>
                                        </p:cTn>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C922"/>
            </a:gs>
            <a:gs pos="50000">
              <a:schemeClr val="bg1"/>
            </a:gs>
            <a:gs pos="100000">
              <a:srgbClr val="F6C922"/>
            </a:gs>
          </a:gsLst>
          <a:lin ang="27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de-CH" dirty="0">
                <a:solidFill>
                  <a:srgbClr val="2169AB"/>
                </a:solidFill>
              </a:rPr>
              <a:t>Leonardo Pisano</a:t>
            </a:r>
            <a:endParaRPr lang="it-IT" dirty="0">
              <a:solidFill>
                <a:srgbClr val="2169AB"/>
              </a:solidFill>
            </a:endParaRPr>
          </a:p>
        </p:txBody>
      </p:sp>
      <p:sp>
        <p:nvSpPr>
          <p:cNvPr id="16387" name="Rectangle 3"/>
          <p:cNvSpPr>
            <a:spLocks noGrp="1" noChangeArrowheads="1"/>
          </p:cNvSpPr>
          <p:nvPr>
            <p:ph idx="1"/>
          </p:nvPr>
        </p:nvSpPr>
        <p:spPr/>
        <p:txBody>
          <a:bodyPr/>
          <a:lstStyle/>
          <a:p>
            <a:pPr>
              <a:lnSpc>
                <a:spcPct val="90000"/>
              </a:lnSpc>
              <a:spcBef>
                <a:spcPct val="0"/>
              </a:spcBef>
              <a:buFontTx/>
              <a:buNone/>
            </a:pPr>
            <a:r>
              <a:rPr lang="it-IT" sz="1800" dirty="0" smtClean="0"/>
              <a:t>      </a:t>
            </a:r>
            <a:endParaRPr lang="it-IT" sz="2400" dirty="0"/>
          </a:p>
        </p:txBody>
      </p:sp>
      <p:pic>
        <p:nvPicPr>
          <p:cNvPr id="7" name="Segnaposto contenuto 6" descr="fibonacci.bmp"/>
          <p:cNvPicPr>
            <a:picLocks noGrp="1" noChangeAspect="1"/>
          </p:cNvPicPr>
          <p:nvPr>
            <p:ph sz="half" idx="4294967295"/>
          </p:nvPr>
        </p:nvPicPr>
        <p:blipFill>
          <a:blip r:embed="rId2"/>
          <a:stretch>
            <a:fillRect/>
          </a:stretch>
        </p:blipFill>
        <p:spPr>
          <a:xfrm>
            <a:off x="1643042" y="1500174"/>
            <a:ext cx="5429250" cy="4714875"/>
          </a:xfrm>
        </p:spPr>
      </p:pic>
    </p:spTree>
  </p:cSld>
  <p:clrMapOvr>
    <a:masterClrMapping/>
  </p:clrMapOvr>
  <p:transition spd="med" advTm="37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962" decel="100000"/>
                                        <p:tgtEl>
                                          <p:spTgt spid="16386"/>
                                        </p:tgtEl>
                                      </p:cBhvr>
                                    </p:animEffect>
                                    <p:animScale>
                                      <p:cBhvr>
                                        <p:cTn id="8" dur="962" decel="100000"/>
                                        <p:tgtEl>
                                          <p:spTgt spid="16386"/>
                                        </p:tgtEl>
                                      </p:cBhvr>
                                      <p:from x="10000" y="10000"/>
                                      <p:to x="200000" y="450000"/>
                                    </p:animScale>
                                    <p:animScale>
                                      <p:cBhvr>
                                        <p:cTn id="9" dur="1538" accel="100000" fill="hold">
                                          <p:stCondLst>
                                            <p:cond delay="962"/>
                                          </p:stCondLst>
                                        </p:cTn>
                                        <p:tgtEl>
                                          <p:spTgt spid="16386"/>
                                        </p:tgtEl>
                                      </p:cBhvr>
                                      <p:from x="200000" y="450000"/>
                                      <p:to x="100000" y="100000"/>
                                    </p:animScale>
                                    <p:set>
                                      <p:cBhvr>
                                        <p:cTn id="10" dur="962" fill="hold"/>
                                        <p:tgtEl>
                                          <p:spTgt spid="16386"/>
                                        </p:tgtEl>
                                        <p:attrNameLst>
                                          <p:attrName>ppt_x</p:attrName>
                                        </p:attrNameLst>
                                      </p:cBhvr>
                                      <p:to>
                                        <p:strVal val="(0.5)"/>
                                      </p:to>
                                    </p:set>
                                    <p:anim from="(0.5)" to="(#ppt_x)" calcmode="lin" valueType="num">
                                      <p:cBhvr>
                                        <p:cTn id="11" dur="1538" accel="100000" fill="hold">
                                          <p:stCondLst>
                                            <p:cond delay="962"/>
                                          </p:stCondLst>
                                        </p:cTn>
                                        <p:tgtEl>
                                          <p:spTgt spid="16386"/>
                                        </p:tgtEl>
                                        <p:attrNameLst>
                                          <p:attrName>ppt_x</p:attrName>
                                        </p:attrNameLst>
                                      </p:cBhvr>
                                    </p:anim>
                                    <p:set>
                                      <p:cBhvr>
                                        <p:cTn id="12" dur="962" fill="hold"/>
                                        <p:tgtEl>
                                          <p:spTgt spid="16386"/>
                                        </p:tgtEl>
                                        <p:attrNameLst>
                                          <p:attrName>ppt_y</p:attrName>
                                        </p:attrNameLst>
                                      </p:cBhvr>
                                      <p:to>
                                        <p:strVal val="(#ppt_y+0.4)"/>
                                      </p:to>
                                    </p:set>
                                    <p:anim from="(#ppt_y+0.4)" to="(#ppt_y)" calcmode="lin" valueType="num">
                                      <p:cBhvr>
                                        <p:cTn id="13" dur="1538" accel="100000" fill="hold">
                                          <p:stCondLst>
                                            <p:cond delay="962"/>
                                          </p:stCondLst>
                                        </p:cTn>
                                        <p:tgtEl>
                                          <p:spTgt spid="163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da alcune fonti storiche …</a:t>
            </a:r>
            <a:endParaRPr lang="it-IT" dirty="0"/>
          </a:p>
        </p:txBody>
      </p:sp>
      <p:sp>
        <p:nvSpPr>
          <p:cNvPr id="3" name="Segnaposto contenuto 2"/>
          <p:cNvSpPr>
            <a:spLocks noGrp="1"/>
          </p:cNvSpPr>
          <p:nvPr>
            <p:ph idx="1"/>
          </p:nvPr>
        </p:nvSpPr>
        <p:spPr>
          <a:xfrm>
            <a:off x="142844" y="1285860"/>
            <a:ext cx="8686800" cy="5303838"/>
          </a:xfrm>
        </p:spPr>
        <p:txBody>
          <a:bodyPr>
            <a:noAutofit/>
          </a:bodyPr>
          <a:lstStyle/>
          <a:p>
            <a:pPr algn="just">
              <a:buNone/>
            </a:pPr>
            <a:r>
              <a:rPr lang="it-IT" sz="1550" dirty="0" smtClean="0"/>
              <a:t>       </a:t>
            </a:r>
            <a:r>
              <a:rPr lang="it-IT" sz="1550" b="1" dirty="0" smtClean="0"/>
              <a:t>Non è possibile stabilire con certezza la data di nascita di Leonardo Fibonacci: possiamo fare riferimento soltanto ad una nota autobiografica, inclusa nel prologo alla sua opera Liber Abaci, che non contiene però alcuna indicazione precisa. Sappiamo poi che dal 1233 al 1241 collaborò con il comune di Pisa e un atto notarile del 1226 ci attesta l’esistenza della sua famiglia di origine. In base a questi scarsi dati possiamo ipotizzare che Leonardo nacque a Pisa verso il 1170 ed iniziò fin da piccolo a viaggiare per il Mediterraneo. Suo padre infatti venne incaricato dalla repubblica pisana di recarsi a Bugia, una città mercantile dell’Algeria, per dare sostegno ai commercianti presenti in città e per amministrare eventuali dissapori con le amministrazioni locali. Ad accompagnarlo, il figlioletto Leonardo che, frequentando gli arabi e le loro scuole, apprese ben presto il loro sistema di numerazione, ancora sconosciuto in Occidente, e nuove tecniche di calcolo. Stimolato ad approfondire le recenti conoscenze, iniziò un lungo pellegrinaggio dai deserti della Siria e dell’Egitto, fino in Grecia ed in Provenza, in un cammino d’apprendistato che culminò, nel 1202, con la pubblicazione del Liber Abaci. A quel tempo in Europa, la matematica era una disciplina pressoché sconosciuta, fatta eccezione per gli Elementi di Euclide e per una serie di trattati che i musulmani spagnoli stavano traducendo dall’arabo. Mancava tuttavia un’opera completa, che racchiudesse in una prospettiva unitaria ciò che l’intelligenza umana aveva sino ad allora escogitato nel vasto campo delle scienze matematiche. Lo scritto di Fibonacci costituiva una rarità nel panorama a lui contemporaneo perché si sforzava di dare un’immagine complessiva della matematica araba, così come lui stesso l’aveva appresa nel corso dei suoi interminabili viaggi. Al Liber Abaci seguirono altre pubblicazioni: nel 1220 la Practica geometriae, nel 1225 il Liber quadratorum e il Flos, a cui vanno aggiunte epistole e commentari. </a:t>
            </a:r>
          </a:p>
          <a:p>
            <a:pPr algn="just">
              <a:buNone/>
            </a:pPr>
            <a:r>
              <a:rPr lang="it-IT" sz="1550" dirty="0" smtClean="0"/>
              <a:t>         </a:t>
            </a:r>
            <a:endParaRPr lang="it-IT" sz="1550" dirty="0"/>
          </a:p>
        </p:txBody>
      </p:sp>
    </p:spTree>
  </p:cSld>
  <p:clrMapOvr>
    <a:masterClrMapping/>
  </p:clrMapOvr>
  <p:transition spd="med">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1428736"/>
            <a:ext cx="8686800" cy="4525963"/>
          </a:xfrm>
        </p:spPr>
        <p:txBody>
          <a:bodyPr>
            <a:normAutofit fontScale="70000" lnSpcReduction="20000"/>
          </a:bodyPr>
          <a:lstStyle/>
          <a:p>
            <a:pPr algn="just">
              <a:buNone/>
            </a:pPr>
            <a:r>
              <a:rPr lang="it-IT" dirty="0" smtClean="0"/>
              <a:t>     </a:t>
            </a:r>
            <a:r>
              <a:rPr lang="it-IT" b="1" dirty="0" smtClean="0"/>
              <a:t>Rientrato a Pisa dal suo periplo mediterraneo, Fibonacci entrò in contatto con la corte imperiale di Federico II di Svevia, in visita alla Repubblica Marinara: l’imperatore lo invitò a partecipare ad alcuni tornei matematici, particolarmente in voga in quel periodo; non sappiamo se Leonardo ne uscì vincitore, ma senza dubbio risolse l’enigma che Giovanni da Palermo, maestro di cerimonia, gli volle sottoporre, inerente ad equazioni cubiche e quadrate. Negli anni a venire Fibonacci mantenne vivi i rapporti con gli Svevi: la maggior parte delle sue opere sono infatti dedicate ad esponenti della casa reale o a personaggi vicini all’imperatore, come il filosofo Michele </a:t>
            </a:r>
            <a:r>
              <a:rPr lang="it-IT" b="1" dirty="0" smtClean="0"/>
              <a:t>Scotti, </a:t>
            </a:r>
            <a:r>
              <a:rPr lang="it-IT" b="1" dirty="0" smtClean="0"/>
              <a:t>il cui nome compare sulla seconda edizione del Liber Abaci. Dopo una gioventù trascorsa per mare ed una maturità in quel di Pisa a far di conto, Fibonacci si spense nella sua città natale attorno all’anno 1240.</a:t>
            </a:r>
            <a:endParaRPr lang="it-IT" b="1" dirty="0"/>
          </a:p>
        </p:txBody>
      </p:sp>
    </p:spTree>
  </p:cSld>
  <p:clrMapOvr>
    <a:masterClrMapping/>
  </p:clrMapOvr>
  <p:transition spd="med">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1357298"/>
            <a:ext cx="8686800" cy="4525963"/>
          </a:xfrm>
        </p:spPr>
        <p:txBody>
          <a:bodyPr>
            <a:noAutofit/>
          </a:bodyPr>
          <a:lstStyle/>
          <a:p>
            <a:pPr algn="just">
              <a:buNone/>
            </a:pPr>
            <a:r>
              <a:rPr lang="it-IT" sz="1600" dirty="0" smtClean="0"/>
              <a:t>       </a:t>
            </a:r>
            <a:r>
              <a:rPr lang="it-IT" sz="1600" b="1" dirty="0" smtClean="0"/>
              <a:t>L’opera principale di Leonardo Fibonacci, il Liber Abaci, non è un semplice trattato di matematica perché pone, accanto a teorie squisitamente formali, applicazioni pratiche e casi particolari in cui l’aritmetica può venire in aiuto. La mole del testo è davvero notevole: l’edizione a stampa di Boncompagni, che risale al XIX secolo, consta 459 pagine, articolate in 15 capitoli. Nei primi quattro Fibonacci illustra l’utilizzo delle cifre arabe, da impiegarsi in luogo delle lettere romane, e spiega come svolgere le quattro operazioni aritmetiche, sia con numeri interi che con frazioni. L’autore rimane qui ad un livello teorico, riservando ai quattro capitoli successivi ogni concreta esemplificazione. Il nuovo sistema di calcolo e l’impiego della numerazione araba si rivelano utilissime in ambito mercantile, quando si tratta di stabilire prezzi, condurre trattative o semplici baratti, concludere affari. L’efficacia del metodo proposto è innegabile, e furono proprio i mercanti a diffondere in Europa l’opera di Fibonacci: nel XIII secolo vennero addirittura istituite particolari scuole, dette scuole d’abaco, in cui gli studenti potevano trovare nelle parole del maestro pisano, uno strumento adeguato a sopperire con facilità a tutta quella serie di oneri che le attività commerciali inesorabilmente comportavano. Un buon mercante, soprattutto ora che il settore era in forte sviluppo, doveva calcolare il valore delle merci e il tasso degli interessi, scegliere tra varie forme di pagamento quella più conveniente, convertire rapidamente una valuta straniera nella propria. Qualunque genere di problema si dovesse affrontare, il </a:t>
            </a:r>
            <a:r>
              <a:rPr lang="it-IT" sz="1600" b="1" dirty="0" err="1" smtClean="0"/>
              <a:t>liber</a:t>
            </a:r>
            <a:r>
              <a:rPr lang="it-IT" sz="1600" b="1" dirty="0" smtClean="0"/>
              <a:t> </a:t>
            </a:r>
            <a:r>
              <a:rPr lang="it-IT" sz="1600" b="1" dirty="0" err="1" smtClean="0"/>
              <a:t>abaci</a:t>
            </a:r>
            <a:r>
              <a:rPr lang="it-IT" sz="1600" b="1" dirty="0" smtClean="0"/>
              <a:t> suggeriva la soluzione migliore e più semplice.</a:t>
            </a:r>
          </a:p>
        </p:txBody>
      </p:sp>
    </p:spTree>
  </p:cSld>
  <p:clrMapOvr>
    <a:masterClrMapping/>
  </p:clrMapOvr>
  <p:transition spd="med">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1571612"/>
            <a:ext cx="8686800" cy="4525963"/>
          </a:xfrm>
        </p:spPr>
        <p:txBody>
          <a:bodyPr>
            <a:normAutofit fontScale="47500" lnSpcReduction="20000"/>
          </a:bodyPr>
          <a:lstStyle/>
          <a:p>
            <a:pPr algn="just">
              <a:buNone/>
            </a:pPr>
            <a:r>
              <a:rPr lang="it-IT" dirty="0" smtClean="0"/>
              <a:t>       </a:t>
            </a:r>
            <a:r>
              <a:rPr lang="it-IT" b="1" dirty="0" smtClean="0"/>
              <a:t>Dopo essersi calato nei sudati panni di un mercante d’Egitto, Fibonacci si immerge, nel dodicesimo capitolo, in questioni di altra natura, sempre risolvibili però grazie al metodo arabo. Come scoprire cosa contiene un portamonete? Il prezzo di quel cavallo è onesto? E via discorrendo, in una miscellanea di problemi e soluzioni divertenti e curiose. Ma la questione più celebre che Fibonacci ci propone è quella che affligge un allevatore: un tale rinchiude in un recinto una coppia di conigli, per scoprire, un anno più tardi, a quanti esemplari sarebbe ammontata la discendenza. Nel primo mese la coppia ne genera un’altra: quattro conigli in tutto. Nel secondo mese solo una femmina resta incinta e partorisce due cuccioli, portando il numero delle coppie da due a tre. Due di loro, nel terzo mese, ne partoriscono altre due: </a:t>
            </a:r>
            <a:r>
              <a:rPr lang="it-IT" b="1" dirty="0" err="1" smtClean="0"/>
              <a:t>due</a:t>
            </a:r>
            <a:r>
              <a:rPr lang="it-IT" b="1" dirty="0" smtClean="0"/>
              <a:t> più tre uguale cinque, </a:t>
            </a:r>
            <a:r>
              <a:rPr lang="it-IT" b="1" dirty="0" err="1" smtClean="0"/>
              <a:t>cinque</a:t>
            </a:r>
            <a:r>
              <a:rPr lang="it-IT" b="1" dirty="0" smtClean="0"/>
              <a:t> coppie. E così via, fino a dicembre. Se elenchiamo il numero di coppie che, di mese in mese, affollano il recinto, otterremo questa serie numerica: 1,2,3,5,8,13,21,34,55,89,144,233,377. Se si presta attenzione si noterà che ogni numero è la somma dei due precedenti: è questa la regola della celeberrima serie di Fibonacci, che trova numerosissime applicazioni non solo nella realtà matematica, ma anche e soprattutto nella natura. Le foglie del banano, le scaglie delle pigne e gli acini dei grappoli d’uva seguono, nell’accrescimento, lo stesso andamento della conigliera. Anche i fiori, pur nella loro varietà, sembrano rispettare la medesima regola: vi sono moltissime specie che presentano 3, 5 o addirittura 34 petali, pochissime ne vantano 4 o 6. </a:t>
            </a:r>
          </a:p>
          <a:p>
            <a:pPr algn="just">
              <a:buNone/>
            </a:pPr>
            <a:r>
              <a:rPr lang="it-IT" b="1" dirty="0" smtClean="0"/>
              <a:t>       È sempre emozionante scoprire che le astratte costruzioni della matematiche sono in grado di far presa sulla realtà: Fibonacci, grande conoscitore del mondo ed esperto viaggiatore, celò in una serie numerica il segreto della vita e del suo geometrico sviluppo.</a:t>
            </a:r>
          </a:p>
          <a:p>
            <a:endParaRPr lang="it-IT" dirty="0"/>
          </a:p>
        </p:txBody>
      </p:sp>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t>… e andando all’</a:t>
            </a:r>
            <a:r>
              <a:rPr lang="it-IT" dirty="0" err="1" smtClean="0"/>
              <a:t>eth</a:t>
            </a:r>
            <a:r>
              <a:rPr lang="it-IT" dirty="0" smtClean="0"/>
              <a:t> di </a:t>
            </a:r>
            <a:r>
              <a:rPr lang="it-IT" dirty="0" err="1" smtClean="0"/>
              <a:t>zurigo</a:t>
            </a:r>
            <a:r>
              <a:rPr lang="it-IT" dirty="0" smtClean="0"/>
              <a:t> …</a:t>
            </a:r>
            <a:endParaRPr lang="it-IT" dirty="0"/>
          </a:p>
        </p:txBody>
      </p:sp>
      <p:sp>
        <p:nvSpPr>
          <p:cNvPr id="8" name="Segnaposto testo 7"/>
          <p:cNvSpPr>
            <a:spLocks noGrp="1"/>
          </p:cNvSpPr>
          <p:nvPr>
            <p:ph type="body" idx="1"/>
          </p:nvPr>
        </p:nvSpPr>
        <p:spPr>
          <a:xfrm>
            <a:off x="281444" y="666750"/>
            <a:ext cx="8648274" cy="639762"/>
          </a:xfrm>
        </p:spPr>
        <p:txBody>
          <a:bodyPr>
            <a:normAutofit lnSpcReduction="10000"/>
          </a:bodyPr>
          <a:lstStyle/>
          <a:p>
            <a:pPr algn="ctr"/>
            <a:r>
              <a:rPr lang="it-IT" dirty="0" smtClean="0"/>
              <a:t>Dalla mostra “un ponte sul mediterraneo” tenutasi presso il politecnico di  Zurigo nel 2003</a:t>
            </a:r>
            <a:endParaRPr lang="it-IT" dirty="0"/>
          </a:p>
        </p:txBody>
      </p:sp>
      <p:pic>
        <p:nvPicPr>
          <p:cNvPr id="12" name="Segnaposto contenuto 11" descr="71496-Boncompagni-Titel.jpg"/>
          <p:cNvPicPr>
            <a:picLocks noGrp="1" noChangeAspect="1"/>
          </p:cNvPicPr>
          <p:nvPr>
            <p:ph sz="quarter" idx="2"/>
          </p:nvPr>
        </p:nvPicPr>
        <p:blipFill>
          <a:blip r:embed="rId2"/>
          <a:stretch>
            <a:fillRect/>
          </a:stretch>
        </p:blipFill>
        <p:spPr>
          <a:xfrm>
            <a:off x="1061244" y="1381919"/>
            <a:ext cx="2730500" cy="3810000"/>
          </a:xfrm>
        </p:spPr>
      </p:pic>
      <p:pic>
        <p:nvPicPr>
          <p:cNvPr id="13" name="Segnaposto contenuto 12" descr="73155-Boncompagni-Titel.jpg"/>
          <p:cNvPicPr>
            <a:picLocks noGrp="1" noChangeAspect="1"/>
          </p:cNvPicPr>
          <p:nvPr>
            <p:ph sz="quarter" idx="4"/>
          </p:nvPr>
        </p:nvPicPr>
        <p:blipFill>
          <a:blip r:embed="rId3"/>
          <a:stretch>
            <a:fillRect/>
          </a:stretch>
        </p:blipFill>
        <p:spPr>
          <a:xfrm>
            <a:off x="5421312" y="1381919"/>
            <a:ext cx="2743200" cy="3810000"/>
          </a:xfrm>
        </p:spPr>
      </p:pic>
    </p:spTree>
  </p:cSld>
  <p:clrMapOvr>
    <a:masterClrMapping/>
  </p:clrMapOvr>
  <p:transition spd="med">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840</TotalTime>
  <Words>3847</Words>
  <Application>Microsoft Office PowerPoint</Application>
  <PresentationFormat>Presentazione su schermo (4:3)</PresentationFormat>
  <Paragraphs>134</Paragraphs>
  <Slides>29</Slides>
  <Notes>0</Notes>
  <HiddenSlides>0</HiddenSlides>
  <MMClips>1</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Terra</vt:lpstr>
      <vt:lpstr>La spirale, la Sezione Aurea… a Zurigo!!!</vt:lpstr>
      <vt:lpstr>Diapositiva 2</vt:lpstr>
      <vt:lpstr>Mario Merz </vt:lpstr>
      <vt:lpstr>Leonardo Pisano</vt:lpstr>
      <vt:lpstr>… da alcune fonti storiche …</vt:lpstr>
      <vt:lpstr>Diapositiva 6</vt:lpstr>
      <vt:lpstr>Diapositiva 7</vt:lpstr>
      <vt:lpstr>Diapositiva 8</vt:lpstr>
      <vt:lpstr>… e andando all’eth di zurigo …</vt:lpstr>
      <vt:lpstr>Diapositiva 10</vt:lpstr>
      <vt:lpstr>… una curiosità sul “Liber Abaci” …</vt:lpstr>
      <vt:lpstr>Le epistole fra Fibonacci e Federico II di Svevia </vt:lpstr>
      <vt:lpstr>storielle di Federico </vt:lpstr>
      <vt:lpstr>Una lettera che arriva 800 anni dopo </vt:lpstr>
      <vt:lpstr>… in sintesi …</vt:lpstr>
      <vt:lpstr>La Spirale</vt:lpstr>
      <vt:lpstr>La Sezione Aurea</vt:lpstr>
      <vt:lpstr>Definizione</vt:lpstr>
      <vt:lpstr> La Sezione Aurea in…..</vt:lpstr>
      <vt:lpstr>La Sezione Aurea Im Birch…</vt:lpstr>
      <vt:lpstr>Diapositiva 21</vt:lpstr>
      <vt:lpstr>...e il numero 8 !!</vt:lpstr>
      <vt:lpstr>Le Corbusier</vt:lpstr>
      <vt:lpstr>Un'architettura a misura d'uomo  </vt:lpstr>
      <vt:lpstr>Castel del Monte</vt:lpstr>
      <vt:lpstr>Partenone di Atene</vt:lpstr>
      <vt:lpstr>Concludendo....</vt:lpstr>
      <vt:lpstr>Hanno partecipato…</vt:lpstr>
      <vt:lpstr>Note bibliografiche essenziali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spirale, la Sezione Aurea…a Zurigo!!!</dc:title>
  <dc:creator>vermigli</dc:creator>
  <cp:lastModifiedBy>$@LV@TOR€</cp:lastModifiedBy>
  <cp:revision>53</cp:revision>
  <dcterms:created xsi:type="dcterms:W3CDTF">2008-03-05T08:05:31Z</dcterms:created>
  <dcterms:modified xsi:type="dcterms:W3CDTF">2008-03-16T22:21:48Z</dcterms:modified>
</cp:coreProperties>
</file>